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Calibri (MS) Bold" charset="1" panose="020F0702030404030204"/>
      <p:regular r:id="rId28"/>
    </p:embeddedFont>
    <p:embeddedFont>
      <p:font typeface="Calibri (MS)" charset="1" panose="020F0502020204030204"/>
      <p:regular r:id="rId29"/>
    </p:embeddedFont>
    <p:embeddedFont>
      <p:font typeface="Calibri (MS) Italics" charset="1" panose="020F05020202040A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notesMasters/notesMaster1.xml" Type="http://schemas.openxmlformats.org/officeDocument/2006/relationships/notesMaster"/><Relationship Id="rId26" Target="theme/theme2.xml" Type="http://schemas.openxmlformats.org/officeDocument/2006/relationships/theme"/><Relationship Id="rId27" Target="notesSlides/notesSlide1.xml" Type="http://schemas.openxmlformats.org/officeDocument/2006/relationships/notes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2.xml" Type="http://schemas.openxmlformats.org/officeDocument/2006/relationships/notesSlide"/><Relationship Id="rId31" Target="fonts/font31.fntdata" Type="http://schemas.openxmlformats.org/officeDocument/2006/relationships/font"/><Relationship Id="rId32" Target="notesSlides/notesSlide3.xml" Type="http://schemas.openxmlformats.org/officeDocument/2006/relationships/notesSlide"/><Relationship Id="rId33" Target="notesSlides/notesSlide4.xml" Type="http://schemas.openxmlformats.org/officeDocument/2006/relationships/notesSlide"/><Relationship Id="rId34" Target="notesSlides/notesSlide5.xml" Type="http://schemas.openxmlformats.org/officeDocument/2006/relationships/notesSlide"/><Relationship Id="rId35" Target="notesSlides/notesSlide6.xml" Type="http://schemas.openxmlformats.org/officeDocument/2006/relationships/notesSlide"/><Relationship Id="rId36" Target="notesSlides/notesSlide7.xml" Type="http://schemas.openxmlformats.org/officeDocument/2006/relationships/notesSlide"/><Relationship Id="rId37" Target="notesSlides/notesSlide8.xml" Type="http://schemas.openxmlformats.org/officeDocument/2006/relationships/notesSlide"/><Relationship Id="rId38" Target="notesSlides/notesSlide9.xml" Type="http://schemas.openxmlformats.org/officeDocument/2006/relationships/notesSlide"/><Relationship Id="rId39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1.xml" Type="http://schemas.openxmlformats.org/officeDocument/2006/relationships/notesSlide"/><Relationship Id="rId41" Target="notesSlides/notesSlide12.xml" Type="http://schemas.openxmlformats.org/officeDocument/2006/relationships/notesSlide"/><Relationship Id="rId42" Target="notesSlides/notesSlide13.xml" Type="http://schemas.openxmlformats.org/officeDocument/2006/relationships/notesSlide"/><Relationship Id="rId43" Target="notesSlides/notesSlide14.xml" Type="http://schemas.openxmlformats.org/officeDocument/2006/relationships/notesSlide"/><Relationship Id="rId44" Target="notesSlides/notesSlide15.xml" Type="http://schemas.openxmlformats.org/officeDocument/2006/relationships/notesSlide"/><Relationship Id="rId45" Target="notesSlides/notesSlide16.xml" Type="http://schemas.openxmlformats.org/officeDocument/2006/relationships/notesSlide"/><Relationship Id="rId46" Target="notesSlides/notesSlide17.xml" Type="http://schemas.openxmlformats.org/officeDocument/2006/relationships/notesSlide"/><Relationship Id="rId47" Target="notesSlides/notesSlide18.xml" Type="http://schemas.openxmlformats.org/officeDocument/2006/relationships/notesSlide"/><Relationship Id="rId48" Target="notesSlides/notesSlide19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&lt;número&gt;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&lt;número&gt;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&lt;número&gt;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&lt;número&gt;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&lt;número&gt;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&lt;número&gt;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&lt;número&gt;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&lt;número&gt;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&lt;número&gt;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&lt;número&gt;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&lt;número&gt;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6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6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6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6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6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6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6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sted_file_95827e_image.png"/>
          <p:cNvSpPr/>
          <p:nvPr/>
        </p:nvSpPr>
        <p:spPr>
          <a:xfrm flipH="false" flipV="false" rot="0">
            <a:off x="0" y="724"/>
            <a:ext cx="18287276" cy="10286638"/>
          </a:xfrm>
          <a:custGeom>
            <a:avLst/>
            <a:gdLst/>
            <a:ahLst/>
            <a:cxnLst/>
            <a:rect r="r" b="b" t="t" l="l"/>
            <a:pathLst>
              <a:path h="10286638" w="18287276">
                <a:moveTo>
                  <a:pt x="0" y="0"/>
                </a:moveTo>
                <a:lnTo>
                  <a:pt x="18287276" y="0"/>
                </a:lnTo>
                <a:lnTo>
                  <a:pt x="18287276" y="10286638"/>
                </a:lnTo>
                <a:lnTo>
                  <a:pt x="0" y="1028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0004" y="484470"/>
            <a:ext cx="4026237" cy="1315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1"/>
              </a:lnSpc>
            </a:pPr>
            <a:r>
              <a:rPr lang="en-US" b="true" sz="7459" spc="-7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Big 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0004" y="1564472"/>
            <a:ext cx="4601518" cy="1315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1"/>
              </a:lnSpc>
            </a:pPr>
            <a:r>
              <a:rPr lang="en-US" b="true" sz="7459" spc="-7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Analytics: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0004" y="2644473"/>
            <a:ext cx="4775044" cy="1315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1"/>
              </a:lnSpc>
            </a:pPr>
            <a:r>
              <a:rPr lang="en-US" b="true" sz="7459" spc="-7">
                <a:solidFill>
                  <a:srgbClr val="0044C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Técnicas 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4077" y="2644473"/>
            <a:ext cx="4991043" cy="1315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1"/>
              </a:lnSpc>
            </a:pPr>
            <a:r>
              <a:rPr lang="en-US" b="true" sz="7459" spc="-7">
                <a:solidFill>
                  <a:srgbClr val="0044C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Aplicações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44001" y="8942851"/>
            <a:ext cx="5976004" cy="463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8"/>
              </a:lnSpc>
            </a:pPr>
            <a:r>
              <a:rPr lang="en-US" sz="2540" spc="-1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Dados Financeiros e Mercado Brasileiro</a:t>
            </a:r>
          </a:p>
        </p:txBody>
      </p:sp>
      <p:grpSp>
        <p:nvGrpSpPr>
          <p:cNvPr name="Group 8" id="8"/>
          <p:cNvGrpSpPr/>
          <p:nvPr/>
        </p:nvGrpSpPr>
        <p:grpSpPr>
          <a:xfrm rot="16200">
            <a:off x="13489924" y="-12964"/>
            <a:ext cx="5925598" cy="10286638"/>
            <a:chOff x="0" y="0"/>
            <a:chExt cx="7900797" cy="137155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00797" cy="13715492"/>
            </a:xfrm>
            <a:custGeom>
              <a:avLst/>
              <a:gdLst/>
              <a:ahLst/>
              <a:cxnLst/>
              <a:rect r="r" b="b" t="t" l="l"/>
              <a:pathLst>
                <a:path h="13715492" w="7900797">
                  <a:moveTo>
                    <a:pt x="0" y="0"/>
                  </a:moveTo>
                  <a:lnTo>
                    <a:pt x="7900797" y="0"/>
                  </a:lnTo>
                  <a:lnTo>
                    <a:pt x="7900797" y="13715492"/>
                  </a:lnTo>
                  <a:lnTo>
                    <a:pt x="0" y="13715492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5330964" y="1090860"/>
            <a:ext cx="483841" cy="26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2"/>
              </a:lnSpc>
            </a:pPr>
            <a:r>
              <a:rPr lang="en-US" sz="1459" spc="-1">
                <a:solidFill>
                  <a:srgbClr val="FF8800"/>
                </a:solidFill>
                <a:latin typeface="Calibri (MS)"/>
                <a:ea typeface="Calibri (MS)"/>
                <a:cs typeface="Calibri (MS)"/>
                <a:sym typeface="Calibri (MS)"/>
              </a:rPr>
              <a:t>Autor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51439" y="1437961"/>
            <a:ext cx="3242158" cy="55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8"/>
              </a:lnSpc>
            </a:pPr>
            <a:r>
              <a:rPr lang="en-US" sz="2980" spc="-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Eric De Lucas Silva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97677" y="2308384"/>
            <a:ext cx="950405" cy="26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2"/>
              </a:lnSpc>
            </a:pPr>
            <a:r>
              <a:rPr lang="en-US" sz="1459" spc="-1">
                <a:solidFill>
                  <a:srgbClr val="FF8800"/>
                </a:solidFill>
                <a:latin typeface="Calibri (MS)"/>
                <a:ea typeface="Calibri (MS)"/>
                <a:cs typeface="Calibri (MS)"/>
                <a:sym typeface="Calibri (MS)"/>
              </a:rPr>
              <a:t>Orientador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51201" y="2918279"/>
            <a:ext cx="5428802" cy="104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8"/>
              </a:lnSpc>
            </a:pPr>
            <a:r>
              <a:rPr lang="en-US" sz="2980" spc="-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Prof. Dr. Eduardo Savino Gomes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79996" y="4451823"/>
            <a:ext cx="5428802" cy="74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3"/>
              </a:lnSpc>
            </a:pPr>
            <a:r>
              <a:rPr lang="en-US" sz="1678" spc="-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FECAP — 2026</a:t>
            </a:r>
          </a:p>
          <a:p>
            <a:pPr algn="l">
              <a:lnSpc>
                <a:spcPts val="2200"/>
              </a:lnSpc>
            </a:pPr>
            <a:r>
              <a:rPr lang="en-US" sz="1678" spc="-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Ciência da Computação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sted_file_psVM3Z_image.png"/>
          <p:cNvSpPr/>
          <p:nvPr/>
        </p:nvSpPr>
        <p:spPr>
          <a:xfrm flipH="false" flipV="false" rot="0">
            <a:off x="0" y="0"/>
            <a:ext cx="18287276" cy="10286638"/>
          </a:xfrm>
          <a:custGeom>
            <a:avLst/>
            <a:gdLst/>
            <a:ahLst/>
            <a:cxnLst/>
            <a:rect r="r" b="b" t="t" l="l"/>
            <a:pathLst>
              <a:path h="10286638" w="18287276">
                <a:moveTo>
                  <a:pt x="0" y="0"/>
                </a:moveTo>
                <a:lnTo>
                  <a:pt x="18287276" y="0"/>
                </a:lnTo>
                <a:lnTo>
                  <a:pt x="18287276" y="10286638"/>
                </a:lnTo>
                <a:lnTo>
                  <a:pt x="0" y="1028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41196" y="912647"/>
            <a:ext cx="9319679" cy="854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2"/>
              </a:lnSpc>
            </a:pPr>
            <a:r>
              <a:rPr lang="en-US" b="true" sz="4240" spc="-2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Análise Exploratória: O Caso PETR4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48373" y="2647655"/>
            <a:ext cx="10837726" cy="5678929"/>
            <a:chOff x="0" y="0"/>
            <a:chExt cx="14450301" cy="75719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192" y="12192"/>
              <a:ext cx="14425930" cy="7547483"/>
            </a:xfrm>
            <a:custGeom>
              <a:avLst/>
              <a:gdLst/>
              <a:ahLst/>
              <a:cxnLst/>
              <a:rect r="r" b="b" t="t" l="l"/>
              <a:pathLst>
                <a:path h="7547483" w="14425930">
                  <a:moveTo>
                    <a:pt x="0" y="0"/>
                  </a:moveTo>
                  <a:lnTo>
                    <a:pt x="14425930" y="0"/>
                  </a:lnTo>
                  <a:lnTo>
                    <a:pt x="14425930" y="7547483"/>
                  </a:lnTo>
                  <a:lnTo>
                    <a:pt x="0" y="7547483"/>
                  </a:lnTo>
                  <a:close/>
                </a:path>
              </a:pathLst>
            </a:custGeom>
            <a:blipFill>
              <a:blip r:embed="rId4"/>
              <a:stretch>
                <a:fillRect l="0" t="0" r="-15286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50315" cy="7571867"/>
            </a:xfrm>
            <a:custGeom>
              <a:avLst/>
              <a:gdLst/>
              <a:ahLst/>
              <a:cxnLst/>
              <a:rect r="r" b="b" t="t" l="l"/>
              <a:pathLst>
                <a:path h="7571867" w="14450315">
                  <a:moveTo>
                    <a:pt x="12192" y="0"/>
                  </a:moveTo>
                  <a:lnTo>
                    <a:pt x="14438122" y="0"/>
                  </a:lnTo>
                  <a:cubicBezTo>
                    <a:pt x="14444853" y="0"/>
                    <a:pt x="14450315" y="5461"/>
                    <a:pt x="14450315" y="12192"/>
                  </a:cubicBezTo>
                  <a:lnTo>
                    <a:pt x="14450315" y="7559675"/>
                  </a:lnTo>
                  <a:cubicBezTo>
                    <a:pt x="14450315" y="7566406"/>
                    <a:pt x="14444853" y="7571867"/>
                    <a:pt x="14438122" y="7571867"/>
                  </a:cubicBezTo>
                  <a:lnTo>
                    <a:pt x="12192" y="7571867"/>
                  </a:lnTo>
                  <a:cubicBezTo>
                    <a:pt x="5461" y="7571867"/>
                    <a:pt x="0" y="7566406"/>
                    <a:pt x="0" y="7559675"/>
                  </a:cubicBezTo>
                  <a:lnTo>
                    <a:pt x="0" y="12192"/>
                  </a:lnTo>
                  <a:cubicBezTo>
                    <a:pt x="0" y="5461"/>
                    <a:pt x="5461" y="0"/>
                    <a:pt x="12192" y="0"/>
                  </a:cubicBezTo>
                  <a:moveTo>
                    <a:pt x="12192" y="24384"/>
                  </a:moveTo>
                  <a:lnTo>
                    <a:pt x="12192" y="12192"/>
                  </a:lnTo>
                  <a:lnTo>
                    <a:pt x="24384" y="12192"/>
                  </a:lnTo>
                  <a:lnTo>
                    <a:pt x="24384" y="7559675"/>
                  </a:lnTo>
                  <a:lnTo>
                    <a:pt x="12192" y="7559675"/>
                  </a:lnTo>
                  <a:lnTo>
                    <a:pt x="12192" y="7547483"/>
                  </a:lnTo>
                  <a:lnTo>
                    <a:pt x="14438122" y="7547483"/>
                  </a:lnTo>
                  <a:lnTo>
                    <a:pt x="14438122" y="7559675"/>
                  </a:lnTo>
                  <a:lnTo>
                    <a:pt x="14425930" y="7559675"/>
                  </a:lnTo>
                  <a:lnTo>
                    <a:pt x="14425930" y="12192"/>
                  </a:lnTo>
                  <a:lnTo>
                    <a:pt x="14438122" y="12192"/>
                  </a:lnTo>
                  <a:lnTo>
                    <a:pt x="14438122" y="24384"/>
                  </a:lnTo>
                  <a:lnTo>
                    <a:pt x="12192" y="24384"/>
                  </a:lnTo>
                  <a:close/>
                </a:path>
              </a:pathLst>
            </a:custGeom>
            <a:solidFill>
              <a:srgbClr val="EEEEE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4496400" y="8028946"/>
            <a:ext cx="3540957" cy="23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7"/>
              </a:lnSpc>
            </a:pPr>
            <a:r>
              <a:rPr lang="en-US" sz="1239" spc="-1">
                <a:solidFill>
                  <a:srgbClr val="999999"/>
                </a:solidFill>
                <a:latin typeface="Calibri (MS)"/>
                <a:ea typeface="Calibri (MS)"/>
                <a:cs typeface="Calibri (MS)"/>
                <a:sym typeface="Calibri (MS)"/>
              </a:rPr>
              <a:t>Eixo X: Tempo (Jan-Jun 2024) | Eixo Y: Preço (R$)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020398" y="2656799"/>
            <a:ext cx="5409362" cy="1884959"/>
            <a:chOff x="0" y="0"/>
            <a:chExt cx="7212482" cy="25132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12457" cy="2513330"/>
            </a:xfrm>
            <a:custGeom>
              <a:avLst/>
              <a:gdLst/>
              <a:ahLst/>
              <a:cxnLst/>
              <a:rect r="r" b="b" t="t" l="l"/>
              <a:pathLst>
                <a:path h="2513330" w="7212457">
                  <a:moveTo>
                    <a:pt x="0" y="0"/>
                  </a:moveTo>
                  <a:lnTo>
                    <a:pt x="7212457" y="0"/>
                  </a:lnTo>
                  <a:lnTo>
                    <a:pt x="7212457" y="2513330"/>
                  </a:lnTo>
                  <a:lnTo>
                    <a:pt x="0" y="251333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4225759" y="2799588"/>
            <a:ext cx="998639" cy="23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7"/>
              </a:lnSpc>
            </a:pPr>
            <a:r>
              <a:rPr lang="en-US" sz="1239" spc="-1">
                <a:solidFill>
                  <a:srgbClr val="FF8800"/>
                </a:solidFill>
                <a:latin typeface="Calibri (MS)"/>
                <a:ea typeface="Calibri (MS)"/>
                <a:cs typeface="Calibri (MS)"/>
                <a:sym typeface="Calibri (MS)"/>
              </a:rPr>
              <a:t>Pico de Preço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76721" y="3118047"/>
            <a:ext cx="1297438" cy="463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8"/>
              </a:lnSpc>
            </a:pPr>
            <a:r>
              <a:rPr lang="en-US" sz="2540" spc="-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R$ 43,00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020398" y="4714561"/>
            <a:ext cx="5409362" cy="1884959"/>
            <a:chOff x="0" y="0"/>
            <a:chExt cx="7212482" cy="25132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12457" cy="2513330"/>
            </a:xfrm>
            <a:custGeom>
              <a:avLst/>
              <a:gdLst/>
              <a:ahLst/>
              <a:cxnLst/>
              <a:rect r="r" b="b" t="t" l="l"/>
              <a:pathLst>
                <a:path h="2513330" w="7212457">
                  <a:moveTo>
                    <a:pt x="0" y="0"/>
                  </a:moveTo>
                  <a:lnTo>
                    <a:pt x="7212457" y="0"/>
                  </a:lnTo>
                  <a:lnTo>
                    <a:pt x="7212457" y="2513330"/>
                  </a:lnTo>
                  <a:lnTo>
                    <a:pt x="0" y="251333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4016961" y="4857340"/>
            <a:ext cx="1416244" cy="23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7"/>
              </a:lnSpc>
            </a:pPr>
            <a:r>
              <a:rPr lang="en-US" sz="1239" spc="-1">
                <a:solidFill>
                  <a:srgbClr val="FF8800"/>
                </a:solidFill>
                <a:latin typeface="Calibri (MS)"/>
                <a:ea typeface="Calibri (MS)"/>
                <a:cs typeface="Calibri (MS)"/>
                <a:sym typeface="Calibri (MS)"/>
              </a:rPr>
              <a:t>Mínima do Período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76721" y="5175094"/>
            <a:ext cx="1297438" cy="463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8"/>
              </a:lnSpc>
            </a:pPr>
            <a:r>
              <a:rPr lang="en-US" sz="2540" spc="-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R$ 35,00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22639" y="6885813"/>
            <a:ext cx="5307120" cy="61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1678" spc="-2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"O preço não segue uma linha reta. Apresenta ciclos claros de valorização e correção."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sted_file_psVM3Z_image.png"/>
          <p:cNvSpPr/>
          <p:nvPr/>
        </p:nvSpPr>
        <p:spPr>
          <a:xfrm flipH="false" flipV="false" rot="0">
            <a:off x="0" y="0"/>
            <a:ext cx="18287276" cy="10286638"/>
          </a:xfrm>
          <a:custGeom>
            <a:avLst/>
            <a:gdLst/>
            <a:ahLst/>
            <a:cxnLst/>
            <a:rect r="r" b="b" t="t" l="l"/>
            <a:pathLst>
              <a:path h="10286638" w="18287276">
                <a:moveTo>
                  <a:pt x="0" y="0"/>
                </a:moveTo>
                <a:lnTo>
                  <a:pt x="18287276" y="0"/>
                </a:lnTo>
                <a:lnTo>
                  <a:pt x="18287276" y="10286638"/>
                </a:lnTo>
                <a:lnTo>
                  <a:pt x="0" y="1028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70797" y="714242"/>
            <a:ext cx="1473841" cy="538563"/>
            <a:chOff x="0" y="0"/>
            <a:chExt cx="1965122" cy="7180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5071" cy="718058"/>
            </a:xfrm>
            <a:custGeom>
              <a:avLst/>
              <a:gdLst/>
              <a:ahLst/>
              <a:cxnLst/>
              <a:rect r="r" b="b" t="t" l="l"/>
              <a:pathLst>
                <a:path h="718058" w="1965071">
                  <a:moveTo>
                    <a:pt x="0" y="0"/>
                  </a:moveTo>
                  <a:lnTo>
                    <a:pt x="1965071" y="0"/>
                  </a:lnTo>
                  <a:lnTo>
                    <a:pt x="1965071" y="718058"/>
                  </a:lnTo>
                  <a:lnTo>
                    <a:pt x="0" y="718058"/>
                  </a:lnTo>
                  <a:close/>
                </a:path>
              </a:pathLst>
            </a:custGeom>
            <a:solidFill>
              <a:srgbClr val="FF88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5806880" y="725129"/>
            <a:ext cx="1201684" cy="47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b="true" sz="1580" spc="-2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BASE 100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7603" y="928487"/>
            <a:ext cx="10856157" cy="90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8"/>
              </a:lnSpc>
            </a:pPr>
            <a:r>
              <a:rPr lang="en-US" b="true" sz="4460" spc="-1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Dinâmica de Mercado e Benchmarking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34218" y="2205580"/>
            <a:ext cx="10447487" cy="6779085"/>
            <a:chOff x="0" y="0"/>
            <a:chExt cx="13929982" cy="90387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192" y="12192"/>
              <a:ext cx="13905611" cy="9014460"/>
            </a:xfrm>
            <a:custGeom>
              <a:avLst/>
              <a:gdLst/>
              <a:ahLst/>
              <a:cxnLst/>
              <a:rect r="r" b="b" t="t" l="l"/>
              <a:pathLst>
                <a:path h="9014460" w="13905611">
                  <a:moveTo>
                    <a:pt x="0" y="0"/>
                  </a:moveTo>
                  <a:lnTo>
                    <a:pt x="13905611" y="0"/>
                  </a:lnTo>
                  <a:lnTo>
                    <a:pt x="13905611" y="9014460"/>
                  </a:lnTo>
                  <a:lnTo>
                    <a:pt x="0" y="9014460"/>
                  </a:lnTo>
                  <a:close/>
                </a:path>
              </a:pathLst>
            </a:custGeom>
            <a:solidFill>
              <a:srgbClr val="F8F9FA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29995" cy="9038844"/>
            </a:xfrm>
            <a:custGeom>
              <a:avLst/>
              <a:gdLst/>
              <a:ahLst/>
              <a:cxnLst/>
              <a:rect r="r" b="b" t="t" l="l"/>
              <a:pathLst>
                <a:path h="9038844" w="13929995">
                  <a:moveTo>
                    <a:pt x="12192" y="0"/>
                  </a:moveTo>
                  <a:lnTo>
                    <a:pt x="13917803" y="0"/>
                  </a:lnTo>
                  <a:cubicBezTo>
                    <a:pt x="13924535" y="0"/>
                    <a:pt x="13929995" y="5461"/>
                    <a:pt x="13929995" y="12192"/>
                  </a:cubicBezTo>
                  <a:lnTo>
                    <a:pt x="13929995" y="9026652"/>
                  </a:lnTo>
                  <a:cubicBezTo>
                    <a:pt x="13929995" y="9033383"/>
                    <a:pt x="13924535" y="9038844"/>
                    <a:pt x="13917803" y="9038844"/>
                  </a:cubicBezTo>
                  <a:lnTo>
                    <a:pt x="12192" y="9038844"/>
                  </a:lnTo>
                  <a:cubicBezTo>
                    <a:pt x="5461" y="9038844"/>
                    <a:pt x="0" y="9033383"/>
                    <a:pt x="0" y="9026652"/>
                  </a:cubicBezTo>
                  <a:lnTo>
                    <a:pt x="0" y="12192"/>
                  </a:lnTo>
                  <a:cubicBezTo>
                    <a:pt x="0" y="5461"/>
                    <a:pt x="5461" y="0"/>
                    <a:pt x="12192" y="0"/>
                  </a:cubicBezTo>
                  <a:moveTo>
                    <a:pt x="12192" y="24384"/>
                  </a:moveTo>
                  <a:lnTo>
                    <a:pt x="12192" y="12192"/>
                  </a:lnTo>
                  <a:lnTo>
                    <a:pt x="24384" y="12192"/>
                  </a:lnTo>
                  <a:lnTo>
                    <a:pt x="24384" y="9026652"/>
                  </a:lnTo>
                  <a:lnTo>
                    <a:pt x="12192" y="9026652"/>
                  </a:lnTo>
                  <a:lnTo>
                    <a:pt x="12192" y="9014460"/>
                  </a:lnTo>
                  <a:lnTo>
                    <a:pt x="13917803" y="9014460"/>
                  </a:lnTo>
                  <a:lnTo>
                    <a:pt x="13917803" y="9026652"/>
                  </a:lnTo>
                  <a:lnTo>
                    <a:pt x="13905612" y="9026652"/>
                  </a:lnTo>
                  <a:lnTo>
                    <a:pt x="13905612" y="12192"/>
                  </a:lnTo>
                  <a:lnTo>
                    <a:pt x="13917803" y="12192"/>
                  </a:lnTo>
                  <a:lnTo>
                    <a:pt x="13917803" y="24384"/>
                  </a:lnTo>
                  <a:lnTo>
                    <a:pt x="12192" y="24384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2748317" y="2157574"/>
            <a:ext cx="676084" cy="362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8"/>
              </a:lnSpc>
            </a:pPr>
            <a:r>
              <a:rPr lang="en-US" b="true" sz="1760" spc="-2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PETR4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78559" y="2650046"/>
            <a:ext cx="1099442" cy="362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8"/>
              </a:lnSpc>
            </a:pPr>
            <a:r>
              <a:rPr lang="en-US" b="true" sz="1760" spc="-2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IBOVESPA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144242" y="3486236"/>
            <a:ext cx="4999682" cy="3214078"/>
            <a:chOff x="0" y="0"/>
            <a:chExt cx="6666243" cy="42854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66230" cy="4285488"/>
            </a:xfrm>
            <a:custGeom>
              <a:avLst/>
              <a:gdLst/>
              <a:ahLst/>
              <a:cxnLst/>
              <a:rect r="r" b="b" t="t" l="l"/>
              <a:pathLst>
                <a:path h="4285488" w="6666230">
                  <a:moveTo>
                    <a:pt x="0" y="0"/>
                  </a:moveTo>
                  <a:lnTo>
                    <a:pt x="6666230" y="0"/>
                  </a:lnTo>
                  <a:lnTo>
                    <a:pt x="6666230" y="4285488"/>
                  </a:lnTo>
                  <a:lnTo>
                    <a:pt x="0" y="4285488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3161597" y="3767157"/>
            <a:ext cx="2964961" cy="432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100" spc="-2">
                <a:solidFill>
                  <a:srgbClr val="FF8800"/>
                </a:solidFill>
                <a:latin typeface="Calibri (MS)"/>
                <a:ea typeface="Calibri (MS)"/>
                <a:cs typeface="Calibri (MS)"/>
                <a:sym typeface="Calibri (MS)"/>
              </a:rPr>
              <a:t>Análise de Performance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01362" y="4427668"/>
            <a:ext cx="4285440" cy="1724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1"/>
              </a:lnSpc>
            </a:pPr>
            <a:r>
              <a:rPr lang="en-US" sz="1559" spc="-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 PETR4 apresenta comportamento mais volátil que o mercado. </a:t>
            </a:r>
          </a:p>
          <a:p>
            <a:pPr algn="l">
              <a:lnSpc>
                <a:spcPts val="1871"/>
              </a:lnSpc>
            </a:pPr>
          </a:p>
          <a:p>
            <a:pPr algn="l">
              <a:lnSpc>
                <a:spcPts val="2601"/>
              </a:lnSpc>
            </a:pPr>
            <a:r>
              <a:rPr lang="en-US" sz="1559" spc="-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Observa-se a amplificação de movimentos: ganhos e perdas são mais acentuados em relação ao índice de referência.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43362" y="2520001"/>
            <a:ext cx="10376640" cy="5136480"/>
          </a:xfrm>
          <a:custGeom>
            <a:avLst/>
            <a:gdLst/>
            <a:ahLst/>
            <a:cxnLst/>
            <a:rect r="r" b="b" t="t" l="l"/>
            <a:pathLst>
              <a:path h="5136480" w="10376640">
                <a:moveTo>
                  <a:pt x="0" y="0"/>
                </a:moveTo>
                <a:lnTo>
                  <a:pt x="10376640" y="0"/>
                </a:lnTo>
                <a:lnTo>
                  <a:pt x="10376640" y="5136480"/>
                </a:lnTo>
                <a:lnTo>
                  <a:pt x="0" y="5136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" r="0" b="-4"/>
            </a:stretch>
          </a:blipFill>
        </p:spPr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sted_file_psVM3Z_image.png"/>
          <p:cNvSpPr/>
          <p:nvPr/>
        </p:nvSpPr>
        <p:spPr>
          <a:xfrm flipH="false" flipV="false" rot="0">
            <a:off x="0" y="0"/>
            <a:ext cx="18287276" cy="10286638"/>
          </a:xfrm>
          <a:custGeom>
            <a:avLst/>
            <a:gdLst/>
            <a:ahLst/>
            <a:cxnLst/>
            <a:rect r="r" b="b" t="t" l="l"/>
            <a:pathLst>
              <a:path h="10286638" w="18287276">
                <a:moveTo>
                  <a:pt x="0" y="0"/>
                </a:moveTo>
                <a:lnTo>
                  <a:pt x="18287276" y="0"/>
                </a:lnTo>
                <a:lnTo>
                  <a:pt x="18287276" y="10286638"/>
                </a:lnTo>
                <a:lnTo>
                  <a:pt x="0" y="1028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9719996" y="2160003"/>
            <a:ext cx="7919999" cy="4455357"/>
          </a:xfrm>
          <a:custGeom>
            <a:avLst/>
            <a:gdLst/>
            <a:ahLst/>
            <a:cxnLst/>
            <a:rect r="r" b="b" t="t" l="l"/>
            <a:pathLst>
              <a:path h="4455357" w="7919999">
                <a:moveTo>
                  <a:pt x="0" y="0"/>
                </a:moveTo>
                <a:lnTo>
                  <a:pt x="7919999" y="0"/>
                </a:lnTo>
                <a:lnTo>
                  <a:pt x="7919999" y="4455357"/>
                </a:lnTo>
                <a:lnTo>
                  <a:pt x="0" y="4455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" t="0" r="-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22003" y="1028567"/>
            <a:ext cx="12986642" cy="956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b="true" sz="4859" spc="-2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Indicadores Técnicos: Momentum com RSI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34218" y="3316319"/>
            <a:ext cx="8357178" cy="3309842"/>
            <a:chOff x="0" y="0"/>
            <a:chExt cx="11245825" cy="44538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192" y="7438"/>
              <a:ext cx="11221466" cy="4439000"/>
            </a:xfrm>
            <a:custGeom>
              <a:avLst/>
              <a:gdLst/>
              <a:ahLst/>
              <a:cxnLst/>
              <a:rect r="r" b="b" t="t" l="l"/>
              <a:pathLst>
                <a:path h="4439000" w="11221466">
                  <a:moveTo>
                    <a:pt x="0" y="0"/>
                  </a:moveTo>
                  <a:lnTo>
                    <a:pt x="11221466" y="0"/>
                  </a:lnTo>
                  <a:lnTo>
                    <a:pt x="11221466" y="4439001"/>
                  </a:lnTo>
                  <a:lnTo>
                    <a:pt x="0" y="4439001"/>
                  </a:lnTo>
                  <a:close/>
                </a:path>
              </a:pathLst>
            </a:custGeom>
            <a:solidFill>
              <a:srgbClr val="F5F5F5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45850" cy="4453877"/>
            </a:xfrm>
            <a:custGeom>
              <a:avLst/>
              <a:gdLst/>
              <a:ahLst/>
              <a:cxnLst/>
              <a:rect r="r" b="b" t="t" l="l"/>
              <a:pathLst>
                <a:path h="4453877" w="11245850">
                  <a:moveTo>
                    <a:pt x="12192" y="0"/>
                  </a:moveTo>
                  <a:lnTo>
                    <a:pt x="11233658" y="0"/>
                  </a:lnTo>
                  <a:cubicBezTo>
                    <a:pt x="11240389" y="0"/>
                    <a:pt x="11245850" y="3332"/>
                    <a:pt x="11245850" y="7438"/>
                  </a:cubicBezTo>
                  <a:lnTo>
                    <a:pt x="11245850" y="4446439"/>
                  </a:lnTo>
                  <a:cubicBezTo>
                    <a:pt x="11245850" y="4450545"/>
                    <a:pt x="11240389" y="4453877"/>
                    <a:pt x="11233658" y="4453877"/>
                  </a:cubicBezTo>
                  <a:lnTo>
                    <a:pt x="12192" y="4453877"/>
                  </a:lnTo>
                  <a:cubicBezTo>
                    <a:pt x="5461" y="4453877"/>
                    <a:pt x="0" y="4450545"/>
                    <a:pt x="0" y="4446439"/>
                  </a:cubicBezTo>
                  <a:lnTo>
                    <a:pt x="0" y="7438"/>
                  </a:lnTo>
                  <a:cubicBezTo>
                    <a:pt x="0" y="3332"/>
                    <a:pt x="5461" y="0"/>
                    <a:pt x="12192" y="0"/>
                  </a:cubicBezTo>
                  <a:moveTo>
                    <a:pt x="12192" y="14877"/>
                  </a:moveTo>
                  <a:lnTo>
                    <a:pt x="12192" y="7438"/>
                  </a:lnTo>
                  <a:lnTo>
                    <a:pt x="24384" y="7438"/>
                  </a:lnTo>
                  <a:lnTo>
                    <a:pt x="24384" y="4446439"/>
                  </a:lnTo>
                  <a:lnTo>
                    <a:pt x="12192" y="4446439"/>
                  </a:lnTo>
                  <a:lnTo>
                    <a:pt x="12192" y="4439000"/>
                  </a:lnTo>
                  <a:lnTo>
                    <a:pt x="11233658" y="4439000"/>
                  </a:lnTo>
                  <a:lnTo>
                    <a:pt x="11233658" y="4446439"/>
                  </a:lnTo>
                  <a:lnTo>
                    <a:pt x="11221465" y="4446439"/>
                  </a:lnTo>
                  <a:lnTo>
                    <a:pt x="11221465" y="7438"/>
                  </a:lnTo>
                  <a:lnTo>
                    <a:pt x="11233658" y="7438"/>
                  </a:lnTo>
                  <a:lnTo>
                    <a:pt x="11233658" y="14877"/>
                  </a:lnTo>
                  <a:lnTo>
                    <a:pt x="12192" y="14877"/>
                  </a:lnTo>
                  <a:close/>
                </a:path>
              </a:pathLst>
            </a:custGeom>
            <a:solidFill>
              <a:srgbClr val="3333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0131123" y="2409120"/>
            <a:ext cx="913676" cy="913676"/>
            <a:chOff x="0" y="0"/>
            <a:chExt cx="1218235" cy="12182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8184" cy="1218184"/>
            </a:xfrm>
            <a:custGeom>
              <a:avLst/>
              <a:gdLst/>
              <a:ahLst/>
              <a:cxnLst/>
              <a:rect r="r" b="b" t="t" l="l"/>
              <a:pathLst>
                <a:path h="1218184" w="1218184">
                  <a:moveTo>
                    <a:pt x="0" y="0"/>
                  </a:moveTo>
                  <a:lnTo>
                    <a:pt x="1218184" y="0"/>
                  </a:lnTo>
                  <a:lnTo>
                    <a:pt x="1218184" y="1218184"/>
                  </a:lnTo>
                  <a:lnTo>
                    <a:pt x="0" y="1218184"/>
                  </a:lnTo>
                  <a:close/>
                </a:path>
              </a:pathLst>
            </a:custGeom>
            <a:solidFill>
              <a:srgbClr val="FF313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0131123" y="2585523"/>
            <a:ext cx="913676" cy="560156"/>
            <a:chOff x="0" y="0"/>
            <a:chExt cx="1218235" cy="7468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8240" cy="746880"/>
            </a:xfrm>
            <a:custGeom>
              <a:avLst/>
              <a:gdLst/>
              <a:ahLst/>
              <a:cxnLst/>
              <a:rect r="r" b="b" t="t" l="l"/>
              <a:pathLst>
                <a:path h="746880" w="1218240">
                  <a:moveTo>
                    <a:pt x="0" y="0"/>
                  </a:moveTo>
                  <a:lnTo>
                    <a:pt x="1218240" y="0"/>
                  </a:lnTo>
                  <a:lnTo>
                    <a:pt x="1218240" y="746880"/>
                  </a:lnTo>
                  <a:lnTo>
                    <a:pt x="0" y="746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1218235" cy="86117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400"/>
                </a:lnSpc>
              </a:pPr>
              <a:r>
                <a:rPr lang="en-US" b="true" sz="3200" spc="-2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70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201202" y="2265407"/>
            <a:ext cx="2016719" cy="473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8"/>
              </a:lnSpc>
            </a:pPr>
            <a:r>
              <a:rPr lang="en-US" b="true" sz="2400" spc="-2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Sobrecompra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74476" y="2819581"/>
            <a:ext cx="5870162" cy="49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2"/>
              </a:lnSpc>
            </a:pPr>
            <a:r>
              <a:rPr lang="en-US" sz="1459" spc="-1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Indica que o preço pode estar esticado para cima, sinalizando perda de força compradora.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131123" y="3677041"/>
            <a:ext cx="913676" cy="913676"/>
            <a:chOff x="0" y="0"/>
            <a:chExt cx="1218235" cy="12182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18184" cy="1218184"/>
            </a:xfrm>
            <a:custGeom>
              <a:avLst/>
              <a:gdLst/>
              <a:ahLst/>
              <a:cxnLst/>
              <a:rect r="r" b="b" t="t" l="l"/>
              <a:pathLst>
                <a:path h="1218184" w="1218184">
                  <a:moveTo>
                    <a:pt x="0" y="0"/>
                  </a:moveTo>
                  <a:lnTo>
                    <a:pt x="1218184" y="0"/>
                  </a:lnTo>
                  <a:lnTo>
                    <a:pt x="1218184" y="1218184"/>
                  </a:lnTo>
                  <a:lnTo>
                    <a:pt x="0" y="1218184"/>
                  </a:lnTo>
                  <a:close/>
                </a:path>
              </a:pathLst>
            </a:custGeom>
            <a:solidFill>
              <a:srgbClr val="00BF6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0131123" y="3853444"/>
            <a:ext cx="913676" cy="560156"/>
            <a:chOff x="0" y="0"/>
            <a:chExt cx="1218235" cy="74687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18240" cy="746880"/>
            </a:xfrm>
            <a:custGeom>
              <a:avLst/>
              <a:gdLst/>
              <a:ahLst/>
              <a:cxnLst/>
              <a:rect r="r" b="b" t="t" l="l"/>
              <a:pathLst>
                <a:path h="746880" w="1218240">
                  <a:moveTo>
                    <a:pt x="0" y="0"/>
                  </a:moveTo>
                  <a:lnTo>
                    <a:pt x="1218240" y="0"/>
                  </a:lnTo>
                  <a:lnTo>
                    <a:pt x="1218240" y="746880"/>
                  </a:lnTo>
                  <a:lnTo>
                    <a:pt x="0" y="746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14300"/>
              <a:ext cx="1218235" cy="86117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400"/>
                </a:lnSpc>
              </a:pPr>
              <a:r>
                <a:rPr lang="en-US" b="true" sz="3200" spc="-2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30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314959" y="3534042"/>
            <a:ext cx="1788481" cy="473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8"/>
              </a:lnSpc>
            </a:pPr>
            <a:r>
              <a:rPr lang="en-US" b="true" sz="2400" spc="-2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Sobrevenda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74476" y="4087501"/>
            <a:ext cx="5870162" cy="49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2"/>
              </a:lnSpc>
            </a:pPr>
            <a:r>
              <a:rPr lang="en-US" sz="1459" spc="-1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Indica que o preço pode estar excessivamente pressionado para baixo, sugerindo reação.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31123" y="5085093"/>
            <a:ext cx="7012800" cy="717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1678" i="true" spc="-2">
                <a:solidFill>
                  <a:srgbClr val="666666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"O RSI não prevê o futuro, mas ajuda a identificar possíveis excessos do mercado e momentos de exaustão do movimento."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143362" y="3318481"/>
            <a:ext cx="8348034" cy="3307680"/>
          </a:xfrm>
          <a:custGeom>
            <a:avLst/>
            <a:gdLst/>
            <a:ahLst/>
            <a:cxnLst/>
            <a:rect r="r" b="b" t="t" l="l"/>
            <a:pathLst>
              <a:path h="3307680" w="8348034">
                <a:moveTo>
                  <a:pt x="0" y="0"/>
                </a:moveTo>
                <a:lnTo>
                  <a:pt x="8348034" y="0"/>
                </a:lnTo>
                <a:lnTo>
                  <a:pt x="8348034" y="3307681"/>
                </a:lnTo>
                <a:lnTo>
                  <a:pt x="0" y="3307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" r="-815" b="-2"/>
            </a:stretch>
          </a:blipFill>
        </p:spPr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sted_file_psVM3Z_image.png"/>
          <p:cNvSpPr/>
          <p:nvPr/>
        </p:nvSpPr>
        <p:spPr>
          <a:xfrm flipH="false" flipV="false" rot="0">
            <a:off x="0" y="0"/>
            <a:ext cx="18287276" cy="10286638"/>
          </a:xfrm>
          <a:custGeom>
            <a:avLst/>
            <a:gdLst/>
            <a:ahLst/>
            <a:cxnLst/>
            <a:rect r="r" b="b" t="t" l="l"/>
            <a:pathLst>
              <a:path h="10286638" w="18287276">
                <a:moveTo>
                  <a:pt x="0" y="0"/>
                </a:moveTo>
                <a:lnTo>
                  <a:pt x="18287276" y="0"/>
                </a:lnTo>
                <a:lnTo>
                  <a:pt x="18287276" y="10286638"/>
                </a:lnTo>
                <a:lnTo>
                  <a:pt x="0" y="1028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24800" y="1454801"/>
            <a:ext cx="12895202" cy="956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b="true" sz="4859" spc="-2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Indicadores Técnicos: Bandas de Bollinger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09039" y="3546777"/>
            <a:ext cx="1788481" cy="26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2"/>
              </a:lnSpc>
            </a:pPr>
            <a:r>
              <a:rPr lang="en-US" sz="1459" spc="-1">
                <a:solidFill>
                  <a:srgbClr val="0044CC"/>
                </a:solidFill>
                <a:latin typeface="Calibri (MS)"/>
                <a:ea typeface="Calibri (MS)"/>
                <a:cs typeface="Calibri (MS)"/>
                <a:sym typeface="Calibri (MS)"/>
              </a:rPr>
              <a:t>Análise de Dispersão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7517" y="3866026"/>
            <a:ext cx="6491516" cy="132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8"/>
              </a:lnSpc>
            </a:pPr>
            <a:r>
              <a:rPr lang="en-US" sz="2100" spc="-2">
                <a:solidFill>
                  <a:srgbClr val="1A1A1A"/>
                </a:solidFill>
                <a:latin typeface="Calibri (MS)"/>
                <a:ea typeface="Calibri (MS)"/>
                <a:cs typeface="Calibri (MS)"/>
                <a:sym typeface="Calibri (MS)"/>
              </a:rPr>
              <a:t>As bandas acompanham a </a:t>
            </a:r>
            <a:r>
              <a:rPr lang="en-US" b="true" sz="2100" spc="-2">
                <a:solidFill>
                  <a:srgbClr val="FF88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volatilidade recente</a:t>
            </a:r>
            <a:r>
              <a:rPr lang="en-US" sz="2100" spc="-2">
                <a:solidFill>
                  <a:srgbClr val="1A1A1A"/>
                </a:solidFill>
                <a:latin typeface="Calibri (MS)"/>
                <a:ea typeface="Calibri (MS)"/>
                <a:cs typeface="Calibri (MS)"/>
                <a:sym typeface="Calibri (MS)"/>
              </a:rPr>
              <a:t>. O afastamento indica agitação, enquanto o estreitamento sinaliza consolidação.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90879" y="5561343"/>
            <a:ext cx="2224078" cy="26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2"/>
              </a:lnSpc>
            </a:pPr>
            <a:r>
              <a:rPr lang="en-US" sz="1459" spc="-1">
                <a:solidFill>
                  <a:srgbClr val="0044CC"/>
                </a:solidFill>
                <a:latin typeface="Calibri (MS)"/>
                <a:ea typeface="Calibri (MS)"/>
                <a:cs typeface="Calibri (MS)"/>
                <a:sym typeface="Calibri (MS)"/>
              </a:rPr>
              <a:t>Identificação de Extremos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7517" y="5880583"/>
            <a:ext cx="6491516" cy="132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8"/>
              </a:lnSpc>
            </a:pPr>
            <a:r>
              <a:rPr lang="en-US" sz="2100" spc="-2">
                <a:solidFill>
                  <a:srgbClr val="1A1A1A"/>
                </a:solidFill>
                <a:latin typeface="Calibri (MS)"/>
                <a:ea typeface="Calibri (MS)"/>
                <a:cs typeface="Calibri (MS)"/>
                <a:sym typeface="Calibri (MS)"/>
              </a:rPr>
              <a:t>Preços próximos às bandas sinalizam afastamento do padrão médio, indicando </a:t>
            </a:r>
            <a:r>
              <a:rPr lang="en-US" b="true" sz="2100" spc="-2">
                <a:solidFill>
                  <a:srgbClr val="FF88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regiões de excesso</a:t>
            </a:r>
            <a:r>
              <a:rPr lang="en-US" sz="2100" spc="-2">
                <a:solidFill>
                  <a:srgbClr val="1A1A1A"/>
                </a:solidFill>
                <a:latin typeface="Calibri (MS)"/>
                <a:ea typeface="Calibri (MS)"/>
                <a:cs typeface="Calibri (MS)"/>
                <a:sym typeface="Calibri (MS)"/>
              </a:rPr>
              <a:t> e risco elevado.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02721" y="7575899"/>
            <a:ext cx="1401118" cy="26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2"/>
              </a:lnSpc>
            </a:pPr>
            <a:r>
              <a:rPr lang="en-US" sz="1459" spc="-1">
                <a:solidFill>
                  <a:srgbClr val="0044CC"/>
                </a:solidFill>
                <a:latin typeface="Calibri (MS)"/>
                <a:ea typeface="Calibri (MS)"/>
                <a:cs typeface="Calibri (MS)"/>
                <a:sym typeface="Calibri (MS)"/>
              </a:rPr>
              <a:t>Função Analítica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7517" y="7895149"/>
            <a:ext cx="6491516" cy="132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8"/>
              </a:lnSpc>
            </a:pPr>
            <a:r>
              <a:rPr lang="en-US" sz="2100" spc="-2">
                <a:solidFill>
                  <a:srgbClr val="1A1A1A"/>
                </a:solidFill>
                <a:latin typeface="Calibri (MS)"/>
                <a:ea typeface="Calibri (MS)"/>
                <a:cs typeface="Calibri (MS)"/>
                <a:sym typeface="Calibri (MS)"/>
              </a:rPr>
              <a:t>Ferramenta visual para identificar períodos de estresse. </a:t>
            </a:r>
            <a:r>
              <a:rPr lang="en-US" sz="2100" spc="-2">
                <a:solidFill>
                  <a:srgbClr val="0044CC"/>
                </a:solidFill>
                <a:latin typeface="Calibri (MS)"/>
                <a:ea typeface="Calibri (MS)"/>
                <a:cs typeface="Calibri (MS)"/>
                <a:sym typeface="Calibri (MS)"/>
              </a:rPr>
              <a:t>Não possui caráter preditivo determinístico.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683332" y="3347495"/>
            <a:ext cx="9756286" cy="5861085"/>
            <a:chOff x="0" y="0"/>
            <a:chExt cx="13008381" cy="78147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192" y="12192"/>
              <a:ext cx="12983972" cy="7790434"/>
            </a:xfrm>
            <a:custGeom>
              <a:avLst/>
              <a:gdLst/>
              <a:ahLst/>
              <a:cxnLst/>
              <a:rect r="r" b="b" t="t" l="l"/>
              <a:pathLst>
                <a:path h="7790434" w="12983972">
                  <a:moveTo>
                    <a:pt x="0" y="0"/>
                  </a:moveTo>
                  <a:lnTo>
                    <a:pt x="12983972" y="0"/>
                  </a:lnTo>
                  <a:lnTo>
                    <a:pt x="12983972" y="7790434"/>
                  </a:lnTo>
                  <a:lnTo>
                    <a:pt x="0" y="7790434"/>
                  </a:lnTo>
                  <a:close/>
                </a:path>
              </a:pathLst>
            </a:custGeom>
            <a:solidFill>
              <a:srgbClr val="F8F9FA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008356" cy="7814818"/>
            </a:xfrm>
            <a:custGeom>
              <a:avLst/>
              <a:gdLst/>
              <a:ahLst/>
              <a:cxnLst/>
              <a:rect r="r" b="b" t="t" l="l"/>
              <a:pathLst>
                <a:path h="7814818" w="13008356">
                  <a:moveTo>
                    <a:pt x="12192" y="0"/>
                  </a:moveTo>
                  <a:lnTo>
                    <a:pt x="12996164" y="0"/>
                  </a:lnTo>
                  <a:cubicBezTo>
                    <a:pt x="13002895" y="0"/>
                    <a:pt x="13008356" y="5461"/>
                    <a:pt x="13008356" y="12192"/>
                  </a:cubicBezTo>
                  <a:lnTo>
                    <a:pt x="13008356" y="7802626"/>
                  </a:lnTo>
                  <a:cubicBezTo>
                    <a:pt x="13008356" y="7809357"/>
                    <a:pt x="13002895" y="7814818"/>
                    <a:pt x="12996164" y="7814818"/>
                  </a:cubicBezTo>
                  <a:lnTo>
                    <a:pt x="12192" y="7814818"/>
                  </a:lnTo>
                  <a:cubicBezTo>
                    <a:pt x="5461" y="7814818"/>
                    <a:pt x="0" y="7809357"/>
                    <a:pt x="0" y="7802626"/>
                  </a:cubicBezTo>
                  <a:lnTo>
                    <a:pt x="0" y="12192"/>
                  </a:lnTo>
                  <a:cubicBezTo>
                    <a:pt x="0" y="5461"/>
                    <a:pt x="5461" y="0"/>
                    <a:pt x="12192" y="0"/>
                  </a:cubicBezTo>
                  <a:moveTo>
                    <a:pt x="12192" y="24384"/>
                  </a:moveTo>
                  <a:lnTo>
                    <a:pt x="12192" y="12192"/>
                  </a:lnTo>
                  <a:lnTo>
                    <a:pt x="24384" y="12192"/>
                  </a:lnTo>
                  <a:lnTo>
                    <a:pt x="24384" y="7802626"/>
                  </a:lnTo>
                  <a:lnTo>
                    <a:pt x="12192" y="7802626"/>
                  </a:lnTo>
                  <a:lnTo>
                    <a:pt x="12192" y="7790434"/>
                  </a:lnTo>
                  <a:lnTo>
                    <a:pt x="12996164" y="7790434"/>
                  </a:lnTo>
                  <a:lnTo>
                    <a:pt x="12996164" y="7802626"/>
                  </a:lnTo>
                  <a:lnTo>
                    <a:pt x="12983972" y="7802626"/>
                  </a:lnTo>
                  <a:lnTo>
                    <a:pt x="12983972" y="12192"/>
                  </a:lnTo>
                  <a:lnTo>
                    <a:pt x="12996164" y="12192"/>
                  </a:lnTo>
                  <a:lnTo>
                    <a:pt x="12996164" y="24384"/>
                  </a:lnTo>
                  <a:lnTo>
                    <a:pt x="12192" y="24384"/>
                  </a:lnTo>
                  <a:close/>
                </a:path>
              </a:pathLst>
            </a:custGeom>
            <a:solidFill>
              <a:srgbClr val="EEEEE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7863840" y="3528003"/>
            <a:ext cx="9365037" cy="4571276"/>
          </a:xfrm>
          <a:custGeom>
            <a:avLst/>
            <a:gdLst/>
            <a:ahLst/>
            <a:cxnLst/>
            <a:rect r="r" b="b" t="t" l="l"/>
            <a:pathLst>
              <a:path h="4571276" w="9365037">
                <a:moveTo>
                  <a:pt x="0" y="0"/>
                </a:moveTo>
                <a:lnTo>
                  <a:pt x="9365037" y="0"/>
                </a:lnTo>
                <a:lnTo>
                  <a:pt x="9365037" y="4571276"/>
                </a:lnTo>
                <a:lnTo>
                  <a:pt x="0" y="4571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" t="0" r="-28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136876" y="8242783"/>
            <a:ext cx="4848482" cy="23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7"/>
              </a:lnSpc>
            </a:pPr>
            <a:r>
              <a:rPr lang="en-US" sz="1239" spc="-1">
                <a:solidFill>
                  <a:srgbClr val="666666"/>
                </a:solidFill>
                <a:latin typeface="Calibri (MS)"/>
                <a:ea typeface="Calibri (MS)"/>
                <a:cs typeface="Calibri (MS)"/>
                <a:sym typeface="Calibri (MS)"/>
              </a:rPr>
              <a:t>REPRESENTAÇÃO TÉCNICA: PREÇO VS. BANDAS DE VOLATILIDADE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9628556"/>
            <a:ext cx="18287276" cy="613439"/>
            <a:chOff x="0" y="0"/>
            <a:chExt cx="24383035" cy="8179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382985" cy="817880"/>
            </a:xfrm>
            <a:custGeom>
              <a:avLst/>
              <a:gdLst/>
              <a:ahLst/>
              <a:cxnLst/>
              <a:rect r="r" b="b" t="t" l="l"/>
              <a:pathLst>
                <a:path h="817880" w="24382985">
                  <a:moveTo>
                    <a:pt x="0" y="0"/>
                  </a:moveTo>
                  <a:lnTo>
                    <a:pt x="24382985" y="0"/>
                  </a:lnTo>
                  <a:lnTo>
                    <a:pt x="24382985" y="817880"/>
                  </a:lnTo>
                  <a:lnTo>
                    <a:pt x="0" y="81788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510121" y="9648063"/>
            <a:ext cx="17267044" cy="38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2"/>
              </a:lnSpc>
            </a:pPr>
            <a:r>
              <a:rPr lang="en-US" sz="1459" spc="-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Visualização de Volatilidade e Comportamento de Preço — PETR4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sted_file_psVM3Z_image.png"/>
          <p:cNvSpPr/>
          <p:nvPr/>
        </p:nvSpPr>
        <p:spPr>
          <a:xfrm flipH="false" flipV="false" rot="0">
            <a:off x="724" y="117358"/>
            <a:ext cx="18287276" cy="10286638"/>
          </a:xfrm>
          <a:custGeom>
            <a:avLst/>
            <a:gdLst/>
            <a:ahLst/>
            <a:cxnLst/>
            <a:rect r="r" b="b" t="t" l="l"/>
            <a:pathLst>
              <a:path h="10286638" w="18287276">
                <a:moveTo>
                  <a:pt x="0" y="0"/>
                </a:moveTo>
                <a:lnTo>
                  <a:pt x="18287276" y="0"/>
                </a:lnTo>
                <a:lnTo>
                  <a:pt x="18287276" y="10286638"/>
                </a:lnTo>
                <a:lnTo>
                  <a:pt x="0" y="1028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24800" y="1454801"/>
            <a:ext cx="12895202" cy="956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b="true" sz="4859" spc="-2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Indicadores Técnicos: Bandas de Bollinger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09039" y="3546777"/>
            <a:ext cx="1788481" cy="26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2"/>
              </a:lnSpc>
            </a:pPr>
            <a:r>
              <a:rPr lang="en-US" sz="1459" spc="-1">
                <a:solidFill>
                  <a:srgbClr val="0044CC"/>
                </a:solidFill>
                <a:latin typeface="Calibri (MS)"/>
                <a:ea typeface="Calibri (MS)"/>
                <a:cs typeface="Calibri (MS)"/>
                <a:sym typeface="Calibri (MS)"/>
              </a:rPr>
              <a:t>Análise de Dispersão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7517" y="3866026"/>
            <a:ext cx="6491516" cy="132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8"/>
              </a:lnSpc>
            </a:pPr>
            <a:r>
              <a:rPr lang="en-US" sz="2100" spc="-2">
                <a:solidFill>
                  <a:srgbClr val="1A1A1A"/>
                </a:solidFill>
                <a:latin typeface="Calibri (MS)"/>
                <a:ea typeface="Calibri (MS)"/>
                <a:cs typeface="Calibri (MS)"/>
                <a:sym typeface="Calibri (MS)"/>
              </a:rPr>
              <a:t>As bandas acompanham a </a:t>
            </a:r>
            <a:r>
              <a:rPr lang="en-US" b="true" sz="2100" spc="-2">
                <a:solidFill>
                  <a:srgbClr val="FF88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volatilidade recente</a:t>
            </a:r>
            <a:r>
              <a:rPr lang="en-US" sz="2100" spc="-2">
                <a:solidFill>
                  <a:srgbClr val="1A1A1A"/>
                </a:solidFill>
                <a:latin typeface="Calibri (MS)"/>
                <a:ea typeface="Calibri (MS)"/>
                <a:cs typeface="Calibri (MS)"/>
                <a:sym typeface="Calibri (MS)"/>
              </a:rPr>
              <a:t>. O afastamento indica agitação, enquanto o estreitamento sinaliza consolidação.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90879" y="5561343"/>
            <a:ext cx="2224078" cy="26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2"/>
              </a:lnSpc>
            </a:pPr>
            <a:r>
              <a:rPr lang="en-US" sz="1459" spc="-1">
                <a:solidFill>
                  <a:srgbClr val="0044CC"/>
                </a:solidFill>
                <a:latin typeface="Calibri (MS)"/>
                <a:ea typeface="Calibri (MS)"/>
                <a:cs typeface="Calibri (MS)"/>
                <a:sym typeface="Calibri (MS)"/>
              </a:rPr>
              <a:t>Identificação de Extremos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7517" y="5880583"/>
            <a:ext cx="6491516" cy="132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8"/>
              </a:lnSpc>
            </a:pPr>
            <a:r>
              <a:rPr lang="en-US" sz="2100" spc="-2">
                <a:solidFill>
                  <a:srgbClr val="1A1A1A"/>
                </a:solidFill>
                <a:latin typeface="Calibri (MS)"/>
                <a:ea typeface="Calibri (MS)"/>
                <a:cs typeface="Calibri (MS)"/>
                <a:sym typeface="Calibri (MS)"/>
              </a:rPr>
              <a:t>Preços próximos às bandas sinalizam afastamento do padrão médio, indicando </a:t>
            </a:r>
            <a:r>
              <a:rPr lang="en-US" b="true" sz="2100" spc="-2">
                <a:solidFill>
                  <a:srgbClr val="FF88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regiões de excesso</a:t>
            </a:r>
            <a:r>
              <a:rPr lang="en-US" sz="2100" spc="-2">
                <a:solidFill>
                  <a:srgbClr val="1A1A1A"/>
                </a:solidFill>
                <a:latin typeface="Calibri (MS)"/>
                <a:ea typeface="Calibri (MS)"/>
                <a:cs typeface="Calibri (MS)"/>
                <a:sym typeface="Calibri (MS)"/>
              </a:rPr>
              <a:t> e risco elevado.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02721" y="7575899"/>
            <a:ext cx="1401118" cy="26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2"/>
              </a:lnSpc>
            </a:pPr>
            <a:r>
              <a:rPr lang="en-US" sz="1459" spc="-1">
                <a:solidFill>
                  <a:srgbClr val="0044CC"/>
                </a:solidFill>
                <a:latin typeface="Calibri (MS)"/>
                <a:ea typeface="Calibri (MS)"/>
                <a:cs typeface="Calibri (MS)"/>
                <a:sym typeface="Calibri (MS)"/>
              </a:rPr>
              <a:t>Função Analítica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7517" y="7895149"/>
            <a:ext cx="6491516" cy="132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8"/>
              </a:lnSpc>
            </a:pPr>
            <a:r>
              <a:rPr lang="en-US" sz="2100" spc="-2">
                <a:solidFill>
                  <a:srgbClr val="1A1A1A"/>
                </a:solidFill>
                <a:latin typeface="Calibri (MS)"/>
                <a:ea typeface="Calibri (MS)"/>
                <a:cs typeface="Calibri (MS)"/>
                <a:sym typeface="Calibri (MS)"/>
              </a:rPr>
              <a:t>Ferramenta visual para identificar períodos de estresse. </a:t>
            </a:r>
            <a:r>
              <a:rPr lang="en-US" sz="2100" spc="-2">
                <a:solidFill>
                  <a:srgbClr val="0044CC"/>
                </a:solidFill>
                <a:latin typeface="Calibri (MS)"/>
                <a:ea typeface="Calibri (MS)"/>
                <a:cs typeface="Calibri (MS)"/>
                <a:sym typeface="Calibri (MS)"/>
              </a:rPr>
              <a:t>Não possui caráter preditivo determinístico.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910855" y="3230851"/>
            <a:ext cx="9756286" cy="5861085"/>
            <a:chOff x="0" y="0"/>
            <a:chExt cx="13008381" cy="78147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192" y="12192"/>
              <a:ext cx="12983972" cy="7790434"/>
            </a:xfrm>
            <a:custGeom>
              <a:avLst/>
              <a:gdLst/>
              <a:ahLst/>
              <a:cxnLst/>
              <a:rect r="r" b="b" t="t" l="l"/>
              <a:pathLst>
                <a:path h="7790434" w="12983972">
                  <a:moveTo>
                    <a:pt x="0" y="0"/>
                  </a:moveTo>
                  <a:lnTo>
                    <a:pt x="12983972" y="0"/>
                  </a:lnTo>
                  <a:lnTo>
                    <a:pt x="12983972" y="7790434"/>
                  </a:lnTo>
                  <a:lnTo>
                    <a:pt x="0" y="7790434"/>
                  </a:lnTo>
                  <a:close/>
                </a:path>
              </a:pathLst>
            </a:custGeom>
            <a:solidFill>
              <a:srgbClr val="F8F9FA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008356" cy="7814818"/>
            </a:xfrm>
            <a:custGeom>
              <a:avLst/>
              <a:gdLst/>
              <a:ahLst/>
              <a:cxnLst/>
              <a:rect r="r" b="b" t="t" l="l"/>
              <a:pathLst>
                <a:path h="7814818" w="13008356">
                  <a:moveTo>
                    <a:pt x="12192" y="0"/>
                  </a:moveTo>
                  <a:lnTo>
                    <a:pt x="12996164" y="0"/>
                  </a:lnTo>
                  <a:cubicBezTo>
                    <a:pt x="13002895" y="0"/>
                    <a:pt x="13008356" y="5461"/>
                    <a:pt x="13008356" y="12192"/>
                  </a:cubicBezTo>
                  <a:lnTo>
                    <a:pt x="13008356" y="7802626"/>
                  </a:lnTo>
                  <a:cubicBezTo>
                    <a:pt x="13008356" y="7809357"/>
                    <a:pt x="13002895" y="7814818"/>
                    <a:pt x="12996164" y="7814818"/>
                  </a:cubicBezTo>
                  <a:lnTo>
                    <a:pt x="12192" y="7814818"/>
                  </a:lnTo>
                  <a:cubicBezTo>
                    <a:pt x="5461" y="7814818"/>
                    <a:pt x="0" y="7809357"/>
                    <a:pt x="0" y="7802626"/>
                  </a:cubicBezTo>
                  <a:lnTo>
                    <a:pt x="0" y="12192"/>
                  </a:lnTo>
                  <a:cubicBezTo>
                    <a:pt x="0" y="5461"/>
                    <a:pt x="5461" y="0"/>
                    <a:pt x="12192" y="0"/>
                  </a:cubicBezTo>
                  <a:moveTo>
                    <a:pt x="12192" y="24384"/>
                  </a:moveTo>
                  <a:lnTo>
                    <a:pt x="12192" y="12192"/>
                  </a:lnTo>
                  <a:lnTo>
                    <a:pt x="24384" y="12192"/>
                  </a:lnTo>
                  <a:lnTo>
                    <a:pt x="24384" y="7802626"/>
                  </a:lnTo>
                  <a:lnTo>
                    <a:pt x="12192" y="7802626"/>
                  </a:lnTo>
                  <a:lnTo>
                    <a:pt x="12192" y="7790434"/>
                  </a:lnTo>
                  <a:lnTo>
                    <a:pt x="12996164" y="7790434"/>
                  </a:lnTo>
                  <a:lnTo>
                    <a:pt x="12996164" y="7802626"/>
                  </a:lnTo>
                  <a:lnTo>
                    <a:pt x="12983972" y="7802626"/>
                  </a:lnTo>
                  <a:lnTo>
                    <a:pt x="12983972" y="12192"/>
                  </a:lnTo>
                  <a:lnTo>
                    <a:pt x="12996164" y="12192"/>
                  </a:lnTo>
                  <a:lnTo>
                    <a:pt x="12996164" y="24384"/>
                  </a:lnTo>
                  <a:lnTo>
                    <a:pt x="12192" y="24384"/>
                  </a:lnTo>
                  <a:close/>
                </a:path>
              </a:pathLst>
            </a:custGeom>
            <a:solidFill>
              <a:srgbClr val="EEEEE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0136876" y="8242783"/>
            <a:ext cx="4848482" cy="23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7"/>
              </a:lnSpc>
            </a:pPr>
            <a:r>
              <a:rPr lang="en-US" sz="1239" spc="-1">
                <a:solidFill>
                  <a:srgbClr val="666666"/>
                </a:solidFill>
                <a:latin typeface="Calibri (MS)"/>
                <a:ea typeface="Calibri (MS)"/>
                <a:cs typeface="Calibri (MS)"/>
                <a:sym typeface="Calibri (MS)"/>
              </a:rPr>
              <a:t>REPRESENTAÇÃO TÉCNICA: PREÇO VS. BANDAS DE VOLATILIDADE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9628556"/>
            <a:ext cx="18287276" cy="613439"/>
            <a:chOff x="0" y="0"/>
            <a:chExt cx="24383035" cy="8179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382985" cy="817880"/>
            </a:xfrm>
            <a:custGeom>
              <a:avLst/>
              <a:gdLst/>
              <a:ahLst/>
              <a:cxnLst/>
              <a:rect r="r" b="b" t="t" l="l"/>
              <a:pathLst>
                <a:path h="817880" w="24382985">
                  <a:moveTo>
                    <a:pt x="0" y="0"/>
                  </a:moveTo>
                  <a:lnTo>
                    <a:pt x="24382985" y="0"/>
                  </a:lnTo>
                  <a:lnTo>
                    <a:pt x="24382985" y="817880"/>
                  </a:lnTo>
                  <a:lnTo>
                    <a:pt x="0" y="81788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510121" y="9648063"/>
            <a:ext cx="17267044" cy="38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2"/>
              </a:lnSpc>
            </a:pPr>
            <a:r>
              <a:rPr lang="en-US" sz="1459" spc="-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Visualização de Volatilidade e Comportamento de Preço — PETR4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919999" y="3107522"/>
            <a:ext cx="9719996" cy="5172485"/>
          </a:xfrm>
          <a:custGeom>
            <a:avLst/>
            <a:gdLst/>
            <a:ahLst/>
            <a:cxnLst/>
            <a:rect r="r" b="b" t="t" l="l"/>
            <a:pathLst>
              <a:path h="5172485" w="9719996">
                <a:moveTo>
                  <a:pt x="0" y="0"/>
                </a:moveTo>
                <a:lnTo>
                  <a:pt x="9719996" y="0"/>
                </a:lnTo>
                <a:lnTo>
                  <a:pt x="9719996" y="5172484"/>
                </a:lnTo>
                <a:lnTo>
                  <a:pt x="0" y="5172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" r="0" b="-8"/>
            </a:stretch>
          </a:blipFill>
        </p:spPr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sted_file_psVM3Z_image.png"/>
          <p:cNvSpPr/>
          <p:nvPr/>
        </p:nvSpPr>
        <p:spPr>
          <a:xfrm flipH="false" flipV="false" rot="0">
            <a:off x="0" y="0"/>
            <a:ext cx="18287276" cy="10286638"/>
          </a:xfrm>
          <a:custGeom>
            <a:avLst/>
            <a:gdLst/>
            <a:ahLst/>
            <a:cxnLst/>
            <a:rect r="r" b="b" t="t" l="l"/>
            <a:pathLst>
              <a:path h="10286638" w="18287276">
                <a:moveTo>
                  <a:pt x="0" y="0"/>
                </a:moveTo>
                <a:lnTo>
                  <a:pt x="18287276" y="0"/>
                </a:lnTo>
                <a:lnTo>
                  <a:pt x="18287276" y="10286638"/>
                </a:lnTo>
                <a:lnTo>
                  <a:pt x="0" y="1028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3362" y="1028567"/>
            <a:ext cx="17144638" cy="956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b="true" sz="4859" spc="-2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Métricas de Risco e Retorno: Abordagem Numérica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0399" y="3207782"/>
            <a:ext cx="13782961" cy="97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319" spc="-1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Transição da análise de preços nominais para </a:t>
            </a:r>
            <a:r>
              <a:rPr lang="en-US" b="true" sz="2319" spc="-1">
                <a:solidFill>
                  <a:srgbClr val="333333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retornos diários</a:t>
            </a:r>
            <a:r>
              <a:rPr lang="en-US" sz="2319" spc="-1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 (variações percentuais), permitindo a quantificação estatística da eficiência do ativo.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43362" y="4630322"/>
            <a:ext cx="5142957" cy="3742563"/>
            <a:chOff x="0" y="0"/>
            <a:chExt cx="6857276" cy="49900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57238" cy="4990084"/>
            </a:xfrm>
            <a:custGeom>
              <a:avLst/>
              <a:gdLst/>
              <a:ahLst/>
              <a:cxnLst/>
              <a:rect r="r" b="b" t="t" l="l"/>
              <a:pathLst>
                <a:path h="4990084" w="6857238">
                  <a:moveTo>
                    <a:pt x="0" y="0"/>
                  </a:moveTo>
                  <a:lnTo>
                    <a:pt x="6857238" y="0"/>
                  </a:lnTo>
                  <a:lnTo>
                    <a:pt x="6857238" y="4990084"/>
                  </a:lnTo>
                  <a:lnTo>
                    <a:pt x="0" y="4990084"/>
                  </a:lnTo>
                  <a:close/>
                </a:path>
              </a:pathLst>
            </a:custGeom>
            <a:solidFill>
              <a:srgbClr val="F5F5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143362" y="4630322"/>
            <a:ext cx="113757" cy="3742563"/>
            <a:chOff x="0" y="0"/>
            <a:chExt cx="151676" cy="49900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1638" cy="4990084"/>
            </a:xfrm>
            <a:custGeom>
              <a:avLst/>
              <a:gdLst/>
              <a:ahLst/>
              <a:cxnLst/>
              <a:rect r="r" b="b" t="t" l="l"/>
              <a:pathLst>
                <a:path h="4990084" w="151638">
                  <a:moveTo>
                    <a:pt x="0" y="0"/>
                  </a:moveTo>
                  <a:lnTo>
                    <a:pt x="151638" y="0"/>
                  </a:lnTo>
                  <a:lnTo>
                    <a:pt x="151638" y="4990084"/>
                  </a:lnTo>
                  <a:lnTo>
                    <a:pt x="0" y="4990084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3109684" y="4897336"/>
            <a:ext cx="1208884" cy="27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1"/>
              </a:lnSpc>
            </a:pPr>
            <a:r>
              <a:rPr lang="en-US" b="true" sz="1380" spc="-2">
                <a:solidFill>
                  <a:srgbClr val="FF88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Rentabilidade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6081" y="5368442"/>
            <a:ext cx="4456805" cy="94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</a:pPr>
            <a:r>
              <a:rPr lang="en-US" b="true" sz="2779" spc="-1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Retorno Médio Anualizado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6081" y="6410839"/>
            <a:ext cx="4456805" cy="69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7"/>
              </a:lnSpc>
            </a:pPr>
            <a:r>
              <a:rPr lang="en-US" sz="1459" spc="-1">
                <a:solidFill>
                  <a:srgbClr val="666666"/>
                </a:solidFill>
                <a:latin typeface="Calibri (MS)"/>
                <a:ea typeface="Calibri (MS)"/>
                <a:cs typeface="Calibri (MS)"/>
                <a:sym typeface="Calibri (MS)"/>
              </a:rPr>
              <a:t>Projeção estatística do rendimento esperado do ativo com base no histórico diário.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86081" y="7970396"/>
            <a:ext cx="2266559" cy="403203"/>
            <a:chOff x="0" y="0"/>
            <a:chExt cx="3022079" cy="53760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22092" cy="537591"/>
            </a:xfrm>
            <a:custGeom>
              <a:avLst/>
              <a:gdLst/>
              <a:ahLst/>
              <a:cxnLst/>
              <a:rect r="r" b="b" t="t" l="l"/>
              <a:pathLst>
                <a:path h="537591" w="3022092">
                  <a:moveTo>
                    <a:pt x="0" y="0"/>
                  </a:moveTo>
                  <a:lnTo>
                    <a:pt x="3022092" y="0"/>
                  </a:lnTo>
                  <a:lnTo>
                    <a:pt x="3022092" y="537591"/>
                  </a:lnTo>
                  <a:lnTo>
                    <a:pt x="0" y="537591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588322" y="7992942"/>
            <a:ext cx="2062077" cy="33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7"/>
              </a:lnSpc>
            </a:pPr>
            <a:r>
              <a:rPr lang="en-US" sz="1239" spc="-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μ = mean(returns) * 252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572164" y="4630322"/>
            <a:ext cx="5142957" cy="3742563"/>
            <a:chOff x="0" y="0"/>
            <a:chExt cx="6857276" cy="49900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857238" cy="4990084"/>
            </a:xfrm>
            <a:custGeom>
              <a:avLst/>
              <a:gdLst/>
              <a:ahLst/>
              <a:cxnLst/>
              <a:rect r="r" b="b" t="t" l="l"/>
              <a:pathLst>
                <a:path h="4990084" w="6857238">
                  <a:moveTo>
                    <a:pt x="0" y="0"/>
                  </a:moveTo>
                  <a:lnTo>
                    <a:pt x="6857238" y="0"/>
                  </a:lnTo>
                  <a:lnTo>
                    <a:pt x="6857238" y="4990084"/>
                  </a:lnTo>
                  <a:lnTo>
                    <a:pt x="0" y="4990084"/>
                  </a:lnTo>
                  <a:close/>
                </a:path>
              </a:pathLst>
            </a:custGeom>
            <a:solidFill>
              <a:srgbClr val="F5F5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6572164" y="4630322"/>
            <a:ext cx="113757" cy="3742563"/>
            <a:chOff x="0" y="0"/>
            <a:chExt cx="151676" cy="49900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1638" cy="4990084"/>
            </a:xfrm>
            <a:custGeom>
              <a:avLst/>
              <a:gdLst/>
              <a:ahLst/>
              <a:cxnLst/>
              <a:rect r="r" b="b" t="t" l="l"/>
              <a:pathLst>
                <a:path h="4990084" w="151638">
                  <a:moveTo>
                    <a:pt x="0" y="0"/>
                  </a:moveTo>
                  <a:lnTo>
                    <a:pt x="151638" y="0"/>
                  </a:lnTo>
                  <a:lnTo>
                    <a:pt x="151638" y="4990084"/>
                  </a:lnTo>
                  <a:lnTo>
                    <a:pt x="0" y="4990084"/>
                  </a:lnTo>
                  <a:close/>
                </a:path>
              </a:pathLst>
            </a:custGeom>
            <a:solidFill>
              <a:srgbClr val="0044C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8917924" y="4897336"/>
            <a:ext cx="449999" cy="27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1"/>
              </a:lnSpc>
            </a:pPr>
            <a:r>
              <a:rPr lang="en-US" b="true" sz="1380" spc="-2">
                <a:solidFill>
                  <a:srgbClr val="FF88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Risco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14883" y="5368442"/>
            <a:ext cx="4456805" cy="508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</a:pPr>
            <a:r>
              <a:rPr lang="en-US" b="true" sz="2779" spc="-1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Volatilidade Anualizada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14883" y="6410839"/>
            <a:ext cx="4456805" cy="69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7"/>
              </a:lnSpc>
            </a:pPr>
            <a:r>
              <a:rPr lang="en-US" sz="1459" spc="-1">
                <a:solidFill>
                  <a:srgbClr val="666666"/>
                </a:solidFill>
                <a:latin typeface="Calibri (MS)"/>
                <a:ea typeface="Calibri (MS)"/>
                <a:cs typeface="Calibri (MS)"/>
                <a:sym typeface="Calibri (MS)"/>
              </a:rPr>
              <a:t>Medida de dispersão dos retornos. Quanto maior a variação, maior o risco percebido.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914883" y="7948803"/>
            <a:ext cx="2227678" cy="424082"/>
            <a:chOff x="0" y="0"/>
            <a:chExt cx="2970238" cy="56544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970276" cy="565404"/>
            </a:xfrm>
            <a:custGeom>
              <a:avLst/>
              <a:gdLst/>
              <a:ahLst/>
              <a:cxnLst/>
              <a:rect r="r" b="b" t="t" l="l"/>
              <a:pathLst>
                <a:path h="565404" w="2970276">
                  <a:moveTo>
                    <a:pt x="0" y="0"/>
                  </a:moveTo>
                  <a:lnTo>
                    <a:pt x="2970276" y="0"/>
                  </a:lnTo>
                  <a:lnTo>
                    <a:pt x="2970276" y="565404"/>
                  </a:lnTo>
                  <a:lnTo>
                    <a:pt x="0" y="565404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7017125" y="7971349"/>
            <a:ext cx="2023196" cy="33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7"/>
              </a:lnSpc>
            </a:pPr>
            <a:r>
              <a:rPr lang="en-US" sz="1239" spc="-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σ = std(returns) * √252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001681" y="4630322"/>
            <a:ext cx="5142957" cy="3742563"/>
            <a:chOff x="0" y="0"/>
            <a:chExt cx="6857276" cy="499008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857238" cy="4990084"/>
            </a:xfrm>
            <a:custGeom>
              <a:avLst/>
              <a:gdLst/>
              <a:ahLst/>
              <a:cxnLst/>
              <a:rect r="r" b="b" t="t" l="l"/>
              <a:pathLst>
                <a:path h="4990084" w="6857238">
                  <a:moveTo>
                    <a:pt x="0" y="0"/>
                  </a:moveTo>
                  <a:lnTo>
                    <a:pt x="6857238" y="0"/>
                  </a:lnTo>
                  <a:lnTo>
                    <a:pt x="6857238" y="4990084"/>
                  </a:lnTo>
                  <a:lnTo>
                    <a:pt x="0" y="4990084"/>
                  </a:lnTo>
                  <a:close/>
                </a:path>
              </a:pathLst>
            </a:custGeom>
            <a:solidFill>
              <a:srgbClr val="F5F5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2001681" y="4630322"/>
            <a:ext cx="113757" cy="3742563"/>
            <a:chOff x="0" y="0"/>
            <a:chExt cx="151676" cy="499008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1638" cy="4990084"/>
            </a:xfrm>
            <a:custGeom>
              <a:avLst/>
              <a:gdLst/>
              <a:ahLst/>
              <a:cxnLst/>
              <a:rect r="r" b="b" t="t" l="l"/>
              <a:pathLst>
                <a:path h="4990084" w="151638">
                  <a:moveTo>
                    <a:pt x="0" y="0"/>
                  </a:moveTo>
                  <a:lnTo>
                    <a:pt x="151638" y="0"/>
                  </a:lnTo>
                  <a:lnTo>
                    <a:pt x="151638" y="4990084"/>
                  </a:lnTo>
                  <a:lnTo>
                    <a:pt x="0" y="4990084"/>
                  </a:lnTo>
                  <a:close/>
                </a:path>
              </a:pathLst>
            </a:custGeom>
            <a:solidFill>
              <a:srgbClr val="FF88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14160236" y="4897336"/>
            <a:ext cx="825122" cy="27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1"/>
              </a:lnSpc>
            </a:pPr>
            <a:r>
              <a:rPr lang="en-US" b="true" sz="1380" spc="-2">
                <a:solidFill>
                  <a:srgbClr val="FF88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Eficiência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44400" y="5377967"/>
            <a:ext cx="4456805" cy="92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b="true" sz="2779" spc="-1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Sharpe</a:t>
            </a:r>
          </a:p>
          <a:p>
            <a:pPr algn="l">
              <a:lnSpc>
                <a:spcPts val="3402"/>
              </a:lnSpc>
            </a:pPr>
            <a:r>
              <a:rPr lang="en-US" b="true" sz="2779" spc="-1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Ratio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44400" y="6410839"/>
            <a:ext cx="4456805" cy="69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7"/>
              </a:lnSpc>
            </a:pPr>
            <a:r>
              <a:rPr lang="en-US" sz="1459" spc="-1">
                <a:solidFill>
                  <a:srgbClr val="666666"/>
                </a:solidFill>
                <a:latin typeface="Calibri (MS)"/>
                <a:ea typeface="Calibri (MS)"/>
                <a:cs typeface="Calibri (MS)"/>
                <a:sym typeface="Calibri (MS)"/>
              </a:rPr>
              <a:t>Relação risco-retorno: indica quanto de retorno excedente é gerado por unidade de risco.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2344400" y="7970396"/>
            <a:ext cx="1619279" cy="403203"/>
            <a:chOff x="0" y="0"/>
            <a:chExt cx="2159038" cy="53760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159000" cy="537591"/>
            </a:xfrm>
            <a:custGeom>
              <a:avLst/>
              <a:gdLst/>
              <a:ahLst/>
              <a:cxnLst/>
              <a:rect r="r" b="b" t="t" l="l"/>
              <a:pathLst>
                <a:path h="537591" w="2159000">
                  <a:moveTo>
                    <a:pt x="0" y="0"/>
                  </a:moveTo>
                  <a:lnTo>
                    <a:pt x="2159000" y="0"/>
                  </a:lnTo>
                  <a:lnTo>
                    <a:pt x="2159000" y="537591"/>
                  </a:lnTo>
                  <a:lnTo>
                    <a:pt x="0" y="537591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4" id="34"/>
          <p:cNvSpPr txBox="true"/>
          <p:nvPr/>
        </p:nvSpPr>
        <p:spPr>
          <a:xfrm rot="0">
            <a:off x="12446641" y="7992942"/>
            <a:ext cx="1414796" cy="33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7"/>
              </a:lnSpc>
            </a:pPr>
            <a:r>
              <a:rPr lang="en-US" sz="1239" spc="-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 = (Rp - Rf) / σp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5695950" cy="10287000"/>
            <a:chOff x="0" y="0"/>
            <a:chExt cx="75946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5946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7594600">
                  <a:moveTo>
                    <a:pt x="0" y="0"/>
                  </a:moveTo>
                  <a:lnTo>
                    <a:pt x="7594600" y="0"/>
                  </a:lnTo>
                  <a:lnTo>
                    <a:pt x="75946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571500" y="3183931"/>
            <a:ext cx="257175" cy="257175"/>
          </a:xfrm>
          <a:custGeom>
            <a:avLst/>
            <a:gdLst/>
            <a:ahLst/>
            <a:cxnLst/>
            <a:rect r="r" b="b" t="t" l="l"/>
            <a:pathLst>
              <a:path h="257175" w="257175">
                <a:moveTo>
                  <a:pt x="0" y="0"/>
                </a:moveTo>
                <a:lnTo>
                  <a:pt x="257175" y="0"/>
                </a:lnTo>
                <a:lnTo>
                  <a:pt x="25717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77" r="0" b="-2777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571500" y="5596957"/>
            <a:ext cx="289322" cy="257175"/>
          </a:xfrm>
          <a:custGeom>
            <a:avLst/>
            <a:gdLst/>
            <a:ahLst/>
            <a:cxnLst/>
            <a:rect r="r" b="b" t="t" l="l"/>
            <a:pathLst>
              <a:path h="257175" w="289322">
                <a:moveTo>
                  <a:pt x="0" y="0"/>
                </a:moveTo>
                <a:lnTo>
                  <a:pt x="289322" y="0"/>
                </a:lnTo>
                <a:lnTo>
                  <a:pt x="289322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92" r="0" b="-892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7286625" y="903684"/>
            <a:ext cx="192881" cy="257175"/>
          </a:xfrm>
          <a:custGeom>
            <a:avLst/>
            <a:gdLst/>
            <a:ahLst/>
            <a:cxnLst/>
            <a:rect r="r" b="b" t="t" l="l"/>
            <a:pathLst>
              <a:path h="257175" w="192881">
                <a:moveTo>
                  <a:pt x="0" y="0"/>
                </a:moveTo>
                <a:lnTo>
                  <a:pt x="192881" y="0"/>
                </a:lnTo>
                <a:lnTo>
                  <a:pt x="192881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92" r="0" b="-89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286625" y="1378744"/>
            <a:ext cx="3267037" cy="1714500"/>
            <a:chOff x="0" y="0"/>
            <a:chExt cx="4356049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561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4356100">
                  <a:moveTo>
                    <a:pt x="0" y="0"/>
                  </a:moveTo>
                  <a:lnTo>
                    <a:pt x="4356100" y="0"/>
                  </a:lnTo>
                  <a:lnTo>
                    <a:pt x="43561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7286625" y="1378744"/>
            <a:ext cx="3267037" cy="42862"/>
            <a:chOff x="0" y="0"/>
            <a:chExt cx="4356049" cy="571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56100" cy="57150"/>
            </a:xfrm>
            <a:custGeom>
              <a:avLst/>
              <a:gdLst/>
              <a:ahLst/>
              <a:cxnLst/>
              <a:rect r="r" b="b" t="t" l="l"/>
              <a:pathLst>
                <a:path h="57150" w="4356100">
                  <a:moveTo>
                    <a:pt x="0" y="0"/>
                  </a:moveTo>
                  <a:lnTo>
                    <a:pt x="4356100" y="0"/>
                  </a:lnTo>
                  <a:lnTo>
                    <a:pt x="435610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00336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0725112" y="1378744"/>
            <a:ext cx="3267094" cy="1671638"/>
            <a:chOff x="0" y="0"/>
            <a:chExt cx="4356125" cy="22288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356100" cy="2228850"/>
            </a:xfrm>
            <a:custGeom>
              <a:avLst/>
              <a:gdLst/>
              <a:ahLst/>
              <a:cxnLst/>
              <a:rect r="r" b="b" t="t" l="l"/>
              <a:pathLst>
                <a:path h="2228850" w="4356100">
                  <a:moveTo>
                    <a:pt x="0" y="0"/>
                  </a:moveTo>
                  <a:lnTo>
                    <a:pt x="4356100" y="0"/>
                  </a:lnTo>
                  <a:lnTo>
                    <a:pt x="4356100" y="2228850"/>
                  </a:lnTo>
                  <a:lnTo>
                    <a:pt x="0" y="222885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0725112" y="1378744"/>
            <a:ext cx="3267094" cy="42862"/>
            <a:chOff x="0" y="0"/>
            <a:chExt cx="4356125" cy="571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356100" cy="57150"/>
            </a:xfrm>
            <a:custGeom>
              <a:avLst/>
              <a:gdLst/>
              <a:ahLst/>
              <a:cxnLst/>
              <a:rect r="r" b="b" t="t" l="l"/>
              <a:pathLst>
                <a:path h="57150" w="4356100">
                  <a:moveTo>
                    <a:pt x="0" y="0"/>
                  </a:moveTo>
                  <a:lnTo>
                    <a:pt x="4356100" y="0"/>
                  </a:lnTo>
                  <a:lnTo>
                    <a:pt x="435610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00336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4163656" y="1378744"/>
            <a:ext cx="3267094" cy="1671638"/>
            <a:chOff x="0" y="0"/>
            <a:chExt cx="4356125" cy="22288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356100" cy="2228850"/>
            </a:xfrm>
            <a:custGeom>
              <a:avLst/>
              <a:gdLst/>
              <a:ahLst/>
              <a:cxnLst/>
              <a:rect r="r" b="b" t="t" l="l"/>
              <a:pathLst>
                <a:path h="2228850" w="4356100">
                  <a:moveTo>
                    <a:pt x="0" y="0"/>
                  </a:moveTo>
                  <a:lnTo>
                    <a:pt x="4356100" y="0"/>
                  </a:lnTo>
                  <a:lnTo>
                    <a:pt x="4356100" y="2228850"/>
                  </a:lnTo>
                  <a:lnTo>
                    <a:pt x="0" y="222885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4163656" y="1378744"/>
            <a:ext cx="3267094" cy="42862"/>
            <a:chOff x="0" y="0"/>
            <a:chExt cx="4356125" cy="571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356100" cy="57150"/>
            </a:xfrm>
            <a:custGeom>
              <a:avLst/>
              <a:gdLst/>
              <a:ahLst/>
              <a:cxnLst/>
              <a:rect r="r" b="b" t="t" l="l"/>
              <a:pathLst>
                <a:path h="57150" w="4356100">
                  <a:moveTo>
                    <a:pt x="0" y="0"/>
                  </a:moveTo>
                  <a:lnTo>
                    <a:pt x="4356100" y="0"/>
                  </a:lnTo>
                  <a:lnTo>
                    <a:pt x="435610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00336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10111008" y="4411151"/>
            <a:ext cx="7091142" cy="4143594"/>
          </a:xfrm>
          <a:custGeom>
            <a:avLst/>
            <a:gdLst/>
            <a:ahLst/>
            <a:cxnLst/>
            <a:rect r="r" b="b" t="t" l="l"/>
            <a:pathLst>
              <a:path h="4143594" w="7091142">
                <a:moveTo>
                  <a:pt x="0" y="0"/>
                </a:moveTo>
                <a:lnTo>
                  <a:pt x="7091142" y="0"/>
                </a:lnTo>
                <a:lnTo>
                  <a:pt x="7091142" y="4143594"/>
                </a:lnTo>
                <a:lnTo>
                  <a:pt x="0" y="41435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606" t="-169" r="0" b="-169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497439" y="4507048"/>
            <a:ext cx="3462453" cy="3490714"/>
          </a:xfrm>
          <a:custGeom>
            <a:avLst/>
            <a:gdLst/>
            <a:ahLst/>
            <a:cxnLst/>
            <a:rect r="r" b="b" t="t" l="l"/>
            <a:pathLst>
              <a:path h="3490714" w="3462453">
                <a:moveTo>
                  <a:pt x="0" y="0"/>
                </a:moveTo>
                <a:lnTo>
                  <a:pt x="3462453" y="0"/>
                </a:lnTo>
                <a:lnTo>
                  <a:pt x="3462453" y="3490714"/>
                </a:lnTo>
                <a:lnTo>
                  <a:pt x="0" y="34907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659" r="0" b="-3867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41550" y="742950"/>
            <a:ext cx="5116325" cy="1965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616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Modelagem:</a:t>
            </a:r>
          </a:p>
          <a:p>
            <a:pPr algn="l">
              <a:lnSpc>
                <a:spcPts val="4800"/>
              </a:lnSpc>
            </a:pPr>
            <a:r>
              <a:rPr lang="en-US" sz="3616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Clustering com K-Means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1550" y="3070831"/>
            <a:ext cx="1654950" cy="41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770" b="true">
                <a:solidFill>
                  <a:srgbClr val="FF45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Abordagem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71500" y="3579219"/>
            <a:ext cx="909599" cy="415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568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Técnica: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81099" y="3569694"/>
            <a:ext cx="4269562" cy="42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68">
                <a:solidFill>
                  <a:srgbClr val="E0E0E0"/>
                </a:solidFill>
                <a:latin typeface="Calibri (MS)"/>
                <a:ea typeface="Calibri (MS)"/>
                <a:cs typeface="Calibri (MS)"/>
                <a:sym typeface="Calibri (MS)"/>
              </a:rPr>
              <a:t>Machine Learning Não Supervisionado.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71500" y="4030675"/>
            <a:ext cx="1037187" cy="415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568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Objetivo: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23502" y="3993661"/>
            <a:ext cx="5245522" cy="79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68">
                <a:solidFill>
                  <a:srgbClr val="E0E0E0"/>
                </a:solidFill>
                <a:latin typeface="Calibri (MS)"/>
                <a:ea typeface="Calibri (MS)"/>
                <a:cs typeface="Calibri (MS)"/>
                <a:sym typeface="Calibri (MS)"/>
              </a:rPr>
              <a:t>Agrupar ativos por padrões de retorno diário.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71500" y="4847854"/>
            <a:ext cx="591198" cy="415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568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Foco: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62698" y="4838329"/>
            <a:ext cx="4443527" cy="42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68">
                <a:solidFill>
                  <a:srgbClr val="E0E0E0"/>
                </a:solidFill>
                <a:latin typeface="Calibri (MS)"/>
                <a:ea typeface="Calibri (MS)"/>
                <a:cs typeface="Calibri (MS)"/>
                <a:sym typeface="Calibri (MS)"/>
              </a:rPr>
              <a:t>Comportamento de grupo, não previsão.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03697" y="5483847"/>
            <a:ext cx="1635138" cy="41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770" b="true">
                <a:solidFill>
                  <a:srgbClr val="FF45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Resultados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71500" y="5992254"/>
            <a:ext cx="852002" cy="415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568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Escopo: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23502" y="5982729"/>
            <a:ext cx="2884732" cy="42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68">
                <a:solidFill>
                  <a:srgbClr val="E0E0E0"/>
                </a:solidFill>
                <a:latin typeface="Calibri (MS)"/>
                <a:ea typeface="Calibri (MS)"/>
                <a:cs typeface="Calibri (MS)"/>
                <a:sym typeface="Calibri (MS)"/>
              </a:rPr>
              <a:t>2.047 ativos em 5 clusters.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71500" y="6443701"/>
            <a:ext cx="870309" cy="415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568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Padrão: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41809" y="6434176"/>
            <a:ext cx="4255894" cy="42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68">
                <a:solidFill>
                  <a:srgbClr val="E0E0E0"/>
                </a:solidFill>
                <a:latin typeface="Calibri (MS)"/>
                <a:ea typeface="Calibri (MS)"/>
                <a:cs typeface="Calibri (MS)"/>
                <a:sym typeface="Calibri (MS)"/>
              </a:rPr>
              <a:t>Alta concentração em um único cluster.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71500" y="6895147"/>
            <a:ext cx="881748" cy="415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568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Insight: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71500" y="6885622"/>
            <a:ext cx="4439002" cy="79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68">
                <a:solidFill>
                  <a:srgbClr val="E0E0E0"/>
                </a:solidFill>
                <a:latin typeface="Calibri (MS)"/>
                <a:ea typeface="Calibri (MS)"/>
                <a:cs typeface="Calibri (MS)"/>
                <a:sym typeface="Calibri (MS)"/>
              </a:rPr>
              <a:t>Ativos tendem a se mover com o mercado.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71500" y="9911953"/>
            <a:ext cx="5286375" cy="260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9"/>
              </a:lnSpc>
            </a:pPr>
            <a:r>
              <a:rPr lang="en-US" sz="1241">
                <a:solidFill>
                  <a:srgbClr val="FFFFFF">
                    <a:alpha val="69804"/>
                  </a:srgbClr>
                </a:solidFill>
                <a:latin typeface="Calibri (MS)"/>
                <a:ea typeface="Calibri (MS)"/>
                <a:cs typeface="Calibri (MS)"/>
                <a:sym typeface="Calibri (MS)"/>
              </a:rPr>
              <a:t>Big Data Analytics | FECAP 2026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622381" y="790575"/>
            <a:ext cx="2337511" cy="41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770" b="true">
                <a:solidFill>
                  <a:srgbClr val="00336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Valor Analítico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458075" y="1493044"/>
            <a:ext cx="2924137" cy="36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1568" b="true">
                <a:solidFill>
                  <a:srgbClr val="00336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Redundância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458075" y="1889522"/>
            <a:ext cx="2403758" cy="36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166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Identificação de ativos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458075" y="2200275"/>
            <a:ext cx="2271827" cy="36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166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 comportamento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458075" y="2511028"/>
            <a:ext cx="920591" cy="36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166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idêntico.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896562" y="1493044"/>
            <a:ext cx="2924194" cy="36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1568" b="true">
                <a:solidFill>
                  <a:srgbClr val="00336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Anomalias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896562" y="1889522"/>
            <a:ext cx="2536593" cy="36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166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Detecção de ativos com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896562" y="2200275"/>
            <a:ext cx="2588714" cy="36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166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comportamento atípico.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335106" y="1493044"/>
            <a:ext cx="2924194" cy="36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1568" b="true">
                <a:solidFill>
                  <a:srgbClr val="00336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Diversificação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335106" y="1889522"/>
            <a:ext cx="2361905" cy="36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166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Seleção de ativos com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335106" y="2200275"/>
            <a:ext cx="1822437" cy="36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166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baixa correlação.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286625" y="9789033"/>
            <a:ext cx="10144125" cy="38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54" i="true">
                <a:solidFill>
                  <a:srgbClr val="333333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"O clustering ajuda a identificar ativos redundantes e potenciais candidatos para diversificação de carteira."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37202" y="1622426"/>
            <a:ext cx="9909587" cy="6723737"/>
            <a:chOff x="0" y="0"/>
            <a:chExt cx="12670271" cy="85968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116" y="12192"/>
              <a:ext cx="12646039" cy="8572500"/>
            </a:xfrm>
            <a:custGeom>
              <a:avLst/>
              <a:gdLst/>
              <a:ahLst/>
              <a:cxnLst/>
              <a:rect r="r" b="b" t="t" l="l"/>
              <a:pathLst>
                <a:path h="8572500" w="12646039">
                  <a:moveTo>
                    <a:pt x="0" y="0"/>
                  </a:moveTo>
                  <a:lnTo>
                    <a:pt x="12646039" y="0"/>
                  </a:lnTo>
                  <a:lnTo>
                    <a:pt x="12646039" y="8572500"/>
                  </a:lnTo>
                  <a:lnTo>
                    <a:pt x="0" y="8572500"/>
                  </a:lnTo>
                  <a:close/>
                </a:path>
              </a:pathLst>
            </a:custGeom>
            <a:blipFill>
              <a:blip r:embed="rId4"/>
              <a:stretch>
                <a:fillRect l="-25433" t="-142" r="-458" b="-14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70271" cy="8596884"/>
            </a:xfrm>
            <a:custGeom>
              <a:avLst/>
              <a:gdLst/>
              <a:ahLst/>
              <a:cxnLst/>
              <a:rect r="r" b="b" t="t" l="l"/>
              <a:pathLst>
                <a:path h="8596884" w="12670271">
                  <a:moveTo>
                    <a:pt x="12116" y="0"/>
                  </a:moveTo>
                  <a:lnTo>
                    <a:pt x="12658155" y="0"/>
                  </a:lnTo>
                  <a:cubicBezTo>
                    <a:pt x="12664844" y="0"/>
                    <a:pt x="12670271" y="5461"/>
                    <a:pt x="12670271" y="12192"/>
                  </a:cubicBezTo>
                  <a:lnTo>
                    <a:pt x="12670271" y="8584692"/>
                  </a:lnTo>
                  <a:cubicBezTo>
                    <a:pt x="12670271" y="8591423"/>
                    <a:pt x="12664844" y="8596884"/>
                    <a:pt x="12658155" y="8596884"/>
                  </a:cubicBezTo>
                  <a:lnTo>
                    <a:pt x="12116" y="8596884"/>
                  </a:lnTo>
                  <a:cubicBezTo>
                    <a:pt x="5427" y="8596884"/>
                    <a:pt x="0" y="8591423"/>
                    <a:pt x="0" y="8584692"/>
                  </a:cubicBezTo>
                  <a:lnTo>
                    <a:pt x="0" y="12192"/>
                  </a:lnTo>
                  <a:cubicBezTo>
                    <a:pt x="0" y="5461"/>
                    <a:pt x="5427" y="0"/>
                    <a:pt x="12116" y="0"/>
                  </a:cubicBezTo>
                  <a:moveTo>
                    <a:pt x="12116" y="24384"/>
                  </a:moveTo>
                  <a:lnTo>
                    <a:pt x="12116" y="12192"/>
                  </a:lnTo>
                  <a:lnTo>
                    <a:pt x="24232" y="12192"/>
                  </a:lnTo>
                  <a:lnTo>
                    <a:pt x="24232" y="8584692"/>
                  </a:lnTo>
                  <a:lnTo>
                    <a:pt x="12116" y="8584692"/>
                  </a:lnTo>
                  <a:lnTo>
                    <a:pt x="12116" y="8572500"/>
                  </a:lnTo>
                  <a:lnTo>
                    <a:pt x="12658155" y="8572500"/>
                  </a:lnTo>
                  <a:lnTo>
                    <a:pt x="12658155" y="8584692"/>
                  </a:lnTo>
                  <a:lnTo>
                    <a:pt x="12646039" y="8584692"/>
                  </a:lnTo>
                  <a:lnTo>
                    <a:pt x="12646039" y="12192"/>
                  </a:lnTo>
                  <a:lnTo>
                    <a:pt x="12658155" y="12192"/>
                  </a:lnTo>
                  <a:lnTo>
                    <a:pt x="12658155" y="24384"/>
                  </a:lnTo>
                  <a:lnTo>
                    <a:pt x="12116" y="24384"/>
                  </a:lnTo>
                  <a:close/>
                </a:path>
              </a:pathLst>
            </a:custGeom>
            <a:solidFill>
              <a:srgbClr val="EEEEE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857250" y="1133475"/>
            <a:ext cx="6457950" cy="1632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72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Regressão</a:t>
            </a:r>
          </a:p>
          <a:p>
            <a:pPr algn="l">
              <a:lnSpc>
                <a:spcPts val="6000"/>
              </a:lnSpc>
            </a:pPr>
            <a:r>
              <a:rPr lang="en-US" sz="4872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Linear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7250" y="2823124"/>
            <a:ext cx="64579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180" b="true">
                <a:solidFill>
                  <a:srgbClr val="005F4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Identificação de Tendência Macro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761" y="3651799"/>
            <a:ext cx="6330439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68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Abordagem Estatística:</a:t>
            </a:r>
            <a:r>
              <a:rPr lang="en-US" sz="1668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 Não é um modelo preditivo, mas uma forma de identificar a tendência geral do preço.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4761" y="4551912"/>
            <a:ext cx="6330439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68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Pergunta Básica:</a:t>
            </a:r>
            <a:r>
              <a:rPr lang="en-US" sz="1668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 No longo prazo, o preço apresenta tendência de alta, queda ou estabilidade?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4761" y="5452024"/>
            <a:ext cx="6330439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68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Visão Macroscópica:</a:t>
            </a:r>
            <a:r>
              <a:rPr lang="en-US" sz="1668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 Enquanto indicadores analisam o curto prazo, a regressão oferece o cenário geral.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86750" y="8746331"/>
            <a:ext cx="1828857" cy="319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365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Preço Real (PETR4)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01407" y="8746331"/>
            <a:ext cx="3131810" cy="319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365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Linha de Regressão (Tendência)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sted_file_psVM3Z_image.png"/>
          <p:cNvSpPr/>
          <p:nvPr/>
        </p:nvSpPr>
        <p:spPr>
          <a:xfrm flipH="false" flipV="false" rot="0">
            <a:off x="0" y="0"/>
            <a:ext cx="18287276" cy="10286638"/>
          </a:xfrm>
          <a:custGeom>
            <a:avLst/>
            <a:gdLst/>
            <a:ahLst/>
            <a:cxnLst/>
            <a:rect r="r" b="b" t="t" l="l"/>
            <a:pathLst>
              <a:path h="10286638" w="18287276">
                <a:moveTo>
                  <a:pt x="0" y="0"/>
                </a:moveTo>
                <a:lnTo>
                  <a:pt x="18287276" y="0"/>
                </a:lnTo>
                <a:lnTo>
                  <a:pt x="18287276" y="10286638"/>
                </a:lnTo>
                <a:lnTo>
                  <a:pt x="0" y="1028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27516" y="871604"/>
            <a:ext cx="11776319" cy="90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8"/>
              </a:lnSpc>
            </a:pPr>
            <a:r>
              <a:rPr lang="en-US" b="true" sz="4460" spc="-1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Modelagem Estatística e Séries Temporais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70858" y="2870854"/>
            <a:ext cx="10098291" cy="6467332"/>
            <a:chOff x="0" y="0"/>
            <a:chExt cx="13464388" cy="86231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192" y="12192"/>
              <a:ext cx="13440029" cy="8598662"/>
            </a:xfrm>
            <a:custGeom>
              <a:avLst/>
              <a:gdLst/>
              <a:ahLst/>
              <a:cxnLst/>
              <a:rect r="r" b="b" t="t" l="l"/>
              <a:pathLst>
                <a:path h="8598662" w="13440029">
                  <a:moveTo>
                    <a:pt x="0" y="0"/>
                  </a:moveTo>
                  <a:lnTo>
                    <a:pt x="13440029" y="0"/>
                  </a:lnTo>
                  <a:lnTo>
                    <a:pt x="13440029" y="8598662"/>
                  </a:lnTo>
                  <a:lnTo>
                    <a:pt x="0" y="8598662"/>
                  </a:lnTo>
                  <a:close/>
                </a:path>
              </a:pathLst>
            </a:custGeom>
            <a:solidFill>
              <a:srgbClr val="F5F5F5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64412" cy="8623047"/>
            </a:xfrm>
            <a:custGeom>
              <a:avLst/>
              <a:gdLst/>
              <a:ahLst/>
              <a:cxnLst/>
              <a:rect r="r" b="b" t="t" l="l"/>
              <a:pathLst>
                <a:path h="8623047" w="13464412">
                  <a:moveTo>
                    <a:pt x="12192" y="0"/>
                  </a:moveTo>
                  <a:lnTo>
                    <a:pt x="13452221" y="0"/>
                  </a:lnTo>
                  <a:cubicBezTo>
                    <a:pt x="13458952" y="0"/>
                    <a:pt x="13464412" y="5461"/>
                    <a:pt x="13464412" y="12192"/>
                  </a:cubicBezTo>
                  <a:lnTo>
                    <a:pt x="13464412" y="8610854"/>
                  </a:lnTo>
                  <a:cubicBezTo>
                    <a:pt x="13464412" y="8617586"/>
                    <a:pt x="13458952" y="8623047"/>
                    <a:pt x="13452221" y="8623047"/>
                  </a:cubicBezTo>
                  <a:lnTo>
                    <a:pt x="12192" y="8623047"/>
                  </a:lnTo>
                  <a:cubicBezTo>
                    <a:pt x="5461" y="8623047"/>
                    <a:pt x="0" y="8617586"/>
                    <a:pt x="0" y="8610854"/>
                  </a:cubicBezTo>
                  <a:lnTo>
                    <a:pt x="0" y="12192"/>
                  </a:lnTo>
                  <a:cubicBezTo>
                    <a:pt x="0" y="5461"/>
                    <a:pt x="5461" y="0"/>
                    <a:pt x="12192" y="0"/>
                  </a:cubicBezTo>
                  <a:moveTo>
                    <a:pt x="12192" y="24384"/>
                  </a:moveTo>
                  <a:lnTo>
                    <a:pt x="12192" y="12192"/>
                  </a:lnTo>
                  <a:lnTo>
                    <a:pt x="24384" y="12192"/>
                  </a:lnTo>
                  <a:lnTo>
                    <a:pt x="24384" y="8610854"/>
                  </a:lnTo>
                  <a:lnTo>
                    <a:pt x="12192" y="8610854"/>
                  </a:lnTo>
                  <a:lnTo>
                    <a:pt x="12192" y="8598662"/>
                  </a:lnTo>
                  <a:lnTo>
                    <a:pt x="13452221" y="8598662"/>
                  </a:lnTo>
                  <a:lnTo>
                    <a:pt x="13452221" y="8610854"/>
                  </a:lnTo>
                  <a:lnTo>
                    <a:pt x="13440029" y="8610854"/>
                  </a:lnTo>
                  <a:lnTo>
                    <a:pt x="13440029" y="12192"/>
                  </a:lnTo>
                  <a:lnTo>
                    <a:pt x="13452221" y="12192"/>
                  </a:lnTo>
                  <a:lnTo>
                    <a:pt x="13452221" y="24384"/>
                  </a:lnTo>
                  <a:lnTo>
                    <a:pt x="12192" y="24384"/>
                  </a:lnTo>
                  <a:close/>
                </a:path>
              </a:pathLst>
            </a:custGeom>
            <a:solidFill>
              <a:srgbClr val="3333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4257361" y="8343586"/>
            <a:ext cx="3486236" cy="23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7"/>
              </a:lnSpc>
            </a:pPr>
            <a:r>
              <a:rPr lang="en-US" sz="1239" spc="-1">
                <a:solidFill>
                  <a:srgbClr val="666666"/>
                </a:solidFill>
                <a:latin typeface="Calibri (MS)"/>
                <a:ea typeface="Calibri (MS)"/>
                <a:cs typeface="Calibri (MS)"/>
                <a:sym typeface="Calibri (MS)"/>
              </a:rPr>
              <a:t>Análise de Médias Móveis e Filtragem de Ruído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42483" y="2338454"/>
            <a:ext cx="1489681" cy="27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1"/>
              </a:lnSpc>
            </a:pPr>
            <a:r>
              <a:rPr lang="en-US" b="true" sz="1380" spc="-2">
                <a:solidFill>
                  <a:srgbClr val="0044C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Regressão Linear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30000" y="2657704"/>
            <a:ext cx="5714638" cy="125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978" spc="-2">
                <a:solidFill>
                  <a:srgbClr val="1A1A1A"/>
                </a:solidFill>
                <a:latin typeface="Calibri (MS)"/>
                <a:ea typeface="Calibri (MS)"/>
                <a:cs typeface="Calibri (MS)"/>
                <a:sym typeface="Calibri (MS)"/>
              </a:rPr>
              <a:t>Identificação da </a:t>
            </a:r>
            <a:r>
              <a:rPr lang="en-US" b="true" sz="1978" spc="-2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tendência macro</a:t>
            </a:r>
            <a:r>
              <a:rPr lang="en-US" sz="1978" spc="-2">
                <a:solidFill>
                  <a:srgbClr val="1A1A1A"/>
                </a:solidFill>
                <a:latin typeface="Calibri (MS)"/>
                <a:ea typeface="Calibri (MS)"/>
                <a:cs typeface="Calibri (MS)"/>
                <a:sym typeface="Calibri (MS)"/>
              </a:rPr>
              <a:t> de longo prazo, suavizando oscilações pontuais para visualizar o direcionamento geral do preço.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33676" y="4435812"/>
            <a:ext cx="1907276" cy="27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1"/>
              </a:lnSpc>
            </a:pPr>
            <a:r>
              <a:rPr lang="en-US" b="true" sz="1380" spc="-2">
                <a:solidFill>
                  <a:srgbClr val="0044C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Médias Móveis (20/50)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30000" y="4755061"/>
            <a:ext cx="5714638" cy="125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978" spc="-2">
                <a:solidFill>
                  <a:srgbClr val="1A1A1A"/>
                </a:solidFill>
                <a:latin typeface="Calibri (MS)"/>
                <a:ea typeface="Calibri (MS)"/>
                <a:cs typeface="Calibri (MS)"/>
                <a:sym typeface="Calibri (MS)"/>
              </a:rPr>
              <a:t>Filtros temporais que reduzem o ruído diário. O cruzamento e a posição do preço indicam momentos de força ou fraqueza relativa.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92642" y="6913331"/>
            <a:ext cx="1989363" cy="27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1"/>
              </a:lnSpc>
            </a:pPr>
            <a:r>
              <a:rPr lang="en-US" b="true" sz="1380" spc="-2">
                <a:solidFill>
                  <a:srgbClr val="0044C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Dependência Temporal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30000" y="7231856"/>
            <a:ext cx="5714638" cy="125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978" spc="-2">
                <a:solidFill>
                  <a:srgbClr val="1A1A1A"/>
                </a:solidFill>
                <a:latin typeface="Calibri (MS)"/>
                <a:ea typeface="Calibri (MS)"/>
                <a:cs typeface="Calibri (MS)"/>
                <a:sym typeface="Calibri (MS)"/>
              </a:rPr>
              <a:t>Estudo de como o comportamento passado influencia o presente, fundamental para a compreensão da dinâmica de mercado.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9344158"/>
            <a:ext cx="19430638" cy="928078"/>
            <a:chOff x="0" y="0"/>
            <a:chExt cx="25907517" cy="12374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907492" cy="1237488"/>
            </a:xfrm>
            <a:custGeom>
              <a:avLst/>
              <a:gdLst/>
              <a:ahLst/>
              <a:cxnLst/>
              <a:rect r="r" b="b" t="t" l="l"/>
              <a:pathLst>
                <a:path h="1237488" w="25907492">
                  <a:moveTo>
                    <a:pt x="0" y="0"/>
                  </a:moveTo>
                  <a:lnTo>
                    <a:pt x="25907492" y="0"/>
                  </a:lnTo>
                  <a:lnTo>
                    <a:pt x="25907492" y="1237488"/>
                  </a:lnTo>
                  <a:lnTo>
                    <a:pt x="0" y="1237488"/>
                  </a:lnTo>
                  <a:close/>
                </a:path>
              </a:pathLst>
            </a:custGeom>
            <a:solidFill>
              <a:srgbClr val="0044C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680399" y="9427378"/>
            <a:ext cx="18750239" cy="38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2"/>
              </a:lnSpc>
            </a:pPr>
            <a:r>
              <a:rPr lang="en-US" sz="1459" spc="-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Abordagem Quantitativa: Tendência Macro vs. Momentum de Curto Prazo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07357" y="2879998"/>
            <a:ext cx="9999364" cy="5398560"/>
          </a:xfrm>
          <a:custGeom>
            <a:avLst/>
            <a:gdLst/>
            <a:ahLst/>
            <a:cxnLst/>
            <a:rect r="r" b="b" t="t" l="l"/>
            <a:pathLst>
              <a:path h="5398560" w="9999364">
                <a:moveTo>
                  <a:pt x="0" y="0"/>
                </a:moveTo>
                <a:lnTo>
                  <a:pt x="9999365" y="0"/>
                </a:lnTo>
                <a:lnTo>
                  <a:pt x="9999365" y="5398560"/>
                </a:lnTo>
                <a:lnTo>
                  <a:pt x="0" y="5398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" t="0" r="-1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sted_file_95827e_image.png"/>
          <p:cNvSpPr/>
          <p:nvPr/>
        </p:nvSpPr>
        <p:spPr>
          <a:xfrm flipH="false" flipV="false" rot="0">
            <a:off x="0" y="0"/>
            <a:ext cx="18287276" cy="10286638"/>
          </a:xfrm>
          <a:custGeom>
            <a:avLst/>
            <a:gdLst/>
            <a:ahLst/>
            <a:cxnLst/>
            <a:rect r="r" b="b" t="t" l="l"/>
            <a:pathLst>
              <a:path h="10286638" w="18287276">
                <a:moveTo>
                  <a:pt x="0" y="0"/>
                </a:moveTo>
                <a:lnTo>
                  <a:pt x="18287276" y="0"/>
                </a:lnTo>
                <a:lnTo>
                  <a:pt x="18287276" y="10286638"/>
                </a:lnTo>
                <a:lnTo>
                  <a:pt x="0" y="1028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00477" y="1099842"/>
            <a:ext cx="11029683" cy="956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b="true" sz="4859" spc="-2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Síntese Final e Perspectivas Futuras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43362" y="2604240"/>
            <a:ext cx="7714802" cy="6257515"/>
            <a:chOff x="0" y="0"/>
            <a:chExt cx="10286403" cy="83433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86365" cy="8343392"/>
            </a:xfrm>
            <a:custGeom>
              <a:avLst/>
              <a:gdLst/>
              <a:ahLst/>
              <a:cxnLst/>
              <a:rect r="r" b="b" t="t" l="l"/>
              <a:pathLst>
                <a:path h="8343392" w="10286365">
                  <a:moveTo>
                    <a:pt x="0" y="0"/>
                  </a:moveTo>
                  <a:lnTo>
                    <a:pt x="10286365" y="0"/>
                  </a:lnTo>
                  <a:lnTo>
                    <a:pt x="10286365" y="8343392"/>
                  </a:lnTo>
                  <a:lnTo>
                    <a:pt x="0" y="8343392"/>
                  </a:lnTo>
                  <a:close/>
                </a:path>
              </a:pathLst>
            </a:custGeom>
            <a:solidFill>
              <a:srgbClr val="F5F5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143362" y="2604240"/>
            <a:ext cx="7714802" cy="113757"/>
            <a:chOff x="0" y="0"/>
            <a:chExt cx="10286403" cy="1516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86365" cy="151638"/>
            </a:xfrm>
            <a:custGeom>
              <a:avLst/>
              <a:gdLst/>
              <a:ahLst/>
              <a:cxnLst/>
              <a:rect r="r" b="b" t="t" l="l"/>
              <a:pathLst>
                <a:path h="151638" w="10286365">
                  <a:moveTo>
                    <a:pt x="0" y="0"/>
                  </a:moveTo>
                  <a:lnTo>
                    <a:pt x="10286365" y="0"/>
                  </a:lnTo>
                  <a:lnTo>
                    <a:pt x="10286365" y="151638"/>
                  </a:lnTo>
                  <a:lnTo>
                    <a:pt x="0" y="151638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4044963" y="2985011"/>
            <a:ext cx="1910163" cy="27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1"/>
              </a:lnSpc>
            </a:pPr>
            <a:r>
              <a:rPr lang="en-US" b="true" sz="1380" spc="-2">
                <a:solidFill>
                  <a:srgbClr val="0044C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Conclusões do Projeto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62720" y="3485140"/>
            <a:ext cx="4275363" cy="58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8"/>
              </a:lnSpc>
            </a:pPr>
            <a:r>
              <a:rPr lang="en-US" b="true" sz="2779" spc="-1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Integração e Resultados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1758" y="4388749"/>
            <a:ext cx="93602" cy="46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b="true" sz="1580" spc="-2">
                <a:solidFill>
                  <a:srgbClr val="FF88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/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80645" y="4379224"/>
            <a:ext cx="6548399" cy="47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78" spc="-2">
                <a:solidFill>
                  <a:srgbClr val="1A1A1A"/>
                </a:solidFill>
                <a:latin typeface="Calibri (MS)"/>
                <a:ea typeface="Calibri (MS)"/>
                <a:cs typeface="Calibri (MS)"/>
                <a:sym typeface="Calibri (MS)"/>
              </a:rPr>
              <a:t>União de Big Data, Estatística e ML para visão 360º do mercado.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7521" y="5406104"/>
            <a:ext cx="81363" cy="46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b="true" sz="1580" spc="-2">
                <a:solidFill>
                  <a:srgbClr val="FF88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/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85842" y="5396579"/>
            <a:ext cx="5775122" cy="47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78" spc="-2">
                <a:solidFill>
                  <a:srgbClr val="1A1A1A"/>
                </a:solidFill>
                <a:latin typeface="Calibri (MS)"/>
                <a:ea typeface="Calibri (MS)"/>
                <a:cs typeface="Calibri (MS)"/>
                <a:sym typeface="Calibri (MS)"/>
              </a:rPr>
              <a:t>Identificação de padrões e quantificação de risco-retorno.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1758" y="6056986"/>
            <a:ext cx="93602" cy="46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b="true" sz="1580" spc="-2">
                <a:solidFill>
                  <a:srgbClr val="FF88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/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80645" y="6047461"/>
            <a:ext cx="6548399" cy="82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78" spc="-2">
                <a:solidFill>
                  <a:srgbClr val="1A1A1A"/>
                </a:solidFill>
                <a:latin typeface="Calibri (MS)"/>
                <a:ea typeface="Calibri (MS)"/>
                <a:cs typeface="Calibri (MS)"/>
                <a:sym typeface="Calibri (MS)"/>
              </a:rPr>
              <a:t>Consolidação de competências em programação Python aplicada.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429836" y="2604240"/>
            <a:ext cx="7714802" cy="6257515"/>
            <a:chOff x="0" y="0"/>
            <a:chExt cx="10286403" cy="83433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286365" cy="8343392"/>
            </a:xfrm>
            <a:custGeom>
              <a:avLst/>
              <a:gdLst/>
              <a:ahLst/>
              <a:cxnLst/>
              <a:rect r="r" b="b" t="t" l="l"/>
              <a:pathLst>
                <a:path h="8343392" w="10286365">
                  <a:moveTo>
                    <a:pt x="0" y="0"/>
                  </a:moveTo>
                  <a:lnTo>
                    <a:pt x="10286365" y="0"/>
                  </a:lnTo>
                  <a:lnTo>
                    <a:pt x="10286365" y="8343392"/>
                  </a:lnTo>
                  <a:lnTo>
                    <a:pt x="0" y="8343392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9429836" y="2604240"/>
            <a:ext cx="7714802" cy="113757"/>
            <a:chOff x="0" y="0"/>
            <a:chExt cx="10286403" cy="1516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286365" cy="151638"/>
            </a:xfrm>
            <a:custGeom>
              <a:avLst/>
              <a:gdLst/>
              <a:ahLst/>
              <a:cxnLst/>
              <a:rect r="r" b="b" t="t" l="l"/>
              <a:pathLst>
                <a:path h="151638" w="10286365">
                  <a:moveTo>
                    <a:pt x="0" y="0"/>
                  </a:moveTo>
                  <a:lnTo>
                    <a:pt x="10286365" y="0"/>
                  </a:lnTo>
                  <a:lnTo>
                    <a:pt x="10286365" y="151638"/>
                  </a:lnTo>
                  <a:lnTo>
                    <a:pt x="0" y="151638"/>
                  </a:lnTo>
                  <a:close/>
                </a:path>
              </a:pathLst>
            </a:custGeom>
            <a:solidFill>
              <a:srgbClr val="FF88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12571200" y="2985011"/>
            <a:ext cx="1431360" cy="27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1"/>
              </a:lnSpc>
            </a:pPr>
            <a:r>
              <a:rPr lang="en-US" b="true" sz="1380" spc="-2">
                <a:solidFill>
                  <a:srgbClr val="FF88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Próximos Passos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73364" y="3485140"/>
            <a:ext cx="3227041" cy="58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8"/>
              </a:lnSpc>
            </a:pPr>
            <a:r>
              <a:rPr lang="en-US" b="true" sz="2779" spc="-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Evolução Analítica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58242" y="4388749"/>
            <a:ext cx="130321" cy="46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b="true" sz="1580" spc="-2">
                <a:solidFill>
                  <a:srgbClr val="0044C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&gt;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03123" y="4379224"/>
            <a:ext cx="6512404" cy="82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78" spc="-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Modelagem Preditiva Avançada: Implementação de ARIMA e redes neurais LSTM.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58242" y="5406104"/>
            <a:ext cx="130321" cy="46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b="true" sz="1580" spc="-2">
                <a:solidFill>
                  <a:srgbClr val="0044C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&gt;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03123" y="5396579"/>
            <a:ext cx="6512404" cy="82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78" spc="-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Otimização de Portfólio: Aplicação da Teoria Moderna do Portfólio (Markowitz).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858242" y="6422746"/>
            <a:ext cx="130321" cy="46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b="true" sz="1580" spc="-2">
                <a:solidFill>
                  <a:srgbClr val="0044C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&gt;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03123" y="6413221"/>
            <a:ext cx="6512404" cy="82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78" spc="-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Análise de Sentimento: Integração de dados não-estruturados de notícias.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0" y="9358560"/>
            <a:ext cx="19430638" cy="928078"/>
            <a:chOff x="0" y="0"/>
            <a:chExt cx="25907517" cy="123743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5907492" cy="1237488"/>
            </a:xfrm>
            <a:custGeom>
              <a:avLst/>
              <a:gdLst/>
              <a:ahLst/>
              <a:cxnLst/>
              <a:rect r="r" b="b" t="t" l="l"/>
              <a:pathLst>
                <a:path h="1237488" w="25907492">
                  <a:moveTo>
                    <a:pt x="0" y="0"/>
                  </a:moveTo>
                  <a:lnTo>
                    <a:pt x="25907492" y="0"/>
                  </a:lnTo>
                  <a:lnTo>
                    <a:pt x="25907492" y="1237488"/>
                  </a:lnTo>
                  <a:lnTo>
                    <a:pt x="0" y="1237488"/>
                  </a:lnTo>
                  <a:close/>
                </a:path>
              </a:pathLst>
            </a:custGeom>
            <a:solidFill>
              <a:srgbClr val="0044C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680399" y="9428855"/>
            <a:ext cx="18750239" cy="463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1678" spc="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Big Data Analytics: Do Passado Histórico à Previsão de Mercado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92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F9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214438" y="3086100"/>
            <a:ext cx="6715125" cy="4114800"/>
            <a:chOff x="0" y="0"/>
            <a:chExt cx="8953500" cy="54864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89535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8953500">
                  <a:moveTo>
                    <a:pt x="0" y="0"/>
                  </a:moveTo>
                  <a:lnTo>
                    <a:pt x="8953500" y="0"/>
                  </a:lnTo>
                  <a:lnTo>
                    <a:pt x="89535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001250" y="2762621"/>
            <a:ext cx="7429500" cy="57150"/>
            <a:chOff x="0" y="0"/>
            <a:chExt cx="9906000" cy="76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06000" cy="76200"/>
            </a:xfrm>
            <a:custGeom>
              <a:avLst/>
              <a:gdLst/>
              <a:ahLst/>
              <a:cxnLst/>
              <a:rect r="r" b="b" t="t" l="l"/>
              <a:pathLst>
                <a:path h="76200" w="9906000">
                  <a:moveTo>
                    <a:pt x="0" y="0"/>
                  </a:moveTo>
                  <a:lnTo>
                    <a:pt x="9906000" y="0"/>
                  </a:lnTo>
                  <a:lnTo>
                    <a:pt x="99060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45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0001250" y="987247"/>
            <a:ext cx="7429500" cy="1747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72" b="true">
                <a:solidFill>
                  <a:srgbClr val="00336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 Desafio do Mercado Financeiro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001250" y="3425200"/>
            <a:ext cx="342900" cy="342900"/>
            <a:chOff x="0" y="0"/>
            <a:chExt cx="457200" cy="45720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457200" cy="457200"/>
            </a:xfrm>
            <a:custGeom>
              <a:avLst/>
              <a:gdLst/>
              <a:ahLst/>
              <a:cxnLst/>
              <a:rect r="r" b="b" t="t" l="l"/>
              <a:pathLst>
                <a:path h="4572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083" r="0" b="-2083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558462" y="3276971"/>
            <a:ext cx="5095170" cy="55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386" b="true">
                <a:solidFill>
                  <a:srgbClr val="FF45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 Promessa vs. A Realidade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0" y="3949675"/>
            <a:ext cx="1859156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883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A promessa 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46156" y="3930625"/>
            <a:ext cx="1491644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770" b="true">
                <a:solidFill>
                  <a:srgbClr val="FF45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renda extra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37809" y="3949675"/>
            <a:ext cx="2754363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883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e liberdade financeira.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0" y="4446832"/>
            <a:ext cx="1796148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883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A realidade da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83148" y="4427782"/>
            <a:ext cx="1792024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770" b="true">
                <a:solidFill>
                  <a:srgbClr val="FF45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complexidade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0" y="4742193"/>
            <a:ext cx="6746319" cy="88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883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e da dificuldade de tomar decisões.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001250" y="5684644"/>
            <a:ext cx="342900" cy="342900"/>
            <a:chOff x="0" y="0"/>
            <a:chExt cx="457200" cy="4572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457200" cy="457200"/>
            </a:xfrm>
            <a:custGeom>
              <a:avLst/>
              <a:gdLst/>
              <a:ahLst/>
              <a:cxnLst/>
              <a:rect r="r" b="b" t="t" l="l"/>
              <a:pathLst>
                <a:path h="4572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083" r="0" b="-2083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558462" y="5536406"/>
            <a:ext cx="2918450" cy="55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386" b="true">
                <a:solidFill>
                  <a:srgbClr val="FF45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 Nossa Missão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01250" y="6180534"/>
            <a:ext cx="7429500" cy="94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883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Como transformar o </a:t>
            </a:r>
            <a:r>
              <a:rPr lang="en-US" sz="1883" b="true">
                <a:solidFill>
                  <a:srgbClr val="FF45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caos de milhões de transações</a:t>
            </a:r>
            <a:r>
              <a:rPr lang="en-US" sz="1883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 em um caminho claro para a tomada de decisão?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01250" y="7174859"/>
            <a:ext cx="7429500" cy="135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883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A resposta está no </a:t>
            </a:r>
            <a:r>
              <a:rPr lang="en-US" sz="1883" b="true">
                <a:solidFill>
                  <a:srgbClr val="FF45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Big Data Analytics</a:t>
            </a:r>
            <a:r>
              <a:rPr lang="en-US" sz="1883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: desmistificar a complexidade e trazer uma abordagem </a:t>
            </a:r>
            <a:r>
              <a:rPr lang="en-US" sz="1883" b="true">
                <a:solidFill>
                  <a:srgbClr val="FF45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quantitativa e estruturada</a:t>
            </a:r>
            <a:r>
              <a:rPr lang="en-US" sz="1883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001250" y="9047340"/>
            <a:ext cx="7429500" cy="14288"/>
            <a:chOff x="0" y="0"/>
            <a:chExt cx="9906000" cy="190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906000" cy="19050"/>
            </a:xfrm>
            <a:custGeom>
              <a:avLst/>
              <a:gdLst/>
              <a:ahLst/>
              <a:cxnLst/>
              <a:rect r="r" b="b" t="t" l="l"/>
              <a:pathLst>
                <a:path h="19050" w="9906000">
                  <a:moveTo>
                    <a:pt x="0" y="0"/>
                  </a:moveTo>
                  <a:lnTo>
                    <a:pt x="9906000" y="0"/>
                  </a:lnTo>
                  <a:lnTo>
                    <a:pt x="99060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DDDD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7" id="27"/>
          <p:cNvSpPr txBox="true"/>
          <p:nvPr/>
        </p:nvSpPr>
        <p:spPr>
          <a:xfrm rot="0">
            <a:off x="10001250" y="9086831"/>
            <a:ext cx="7429500" cy="63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54" i="true">
                <a:solidFill>
                  <a:srgbClr val="333333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"O mercado financeiro parece um labirinto, cheio de promessas e incertezas. Nosso trabalho é trazer a luz da ciência de dados."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sted_file_psVM3Z_image.png"/>
          <p:cNvSpPr/>
          <p:nvPr/>
        </p:nvSpPr>
        <p:spPr>
          <a:xfrm flipH="false" flipV="false" rot="0">
            <a:off x="-71999" y="0"/>
            <a:ext cx="18287276" cy="10286638"/>
          </a:xfrm>
          <a:custGeom>
            <a:avLst/>
            <a:gdLst/>
            <a:ahLst/>
            <a:cxnLst/>
            <a:rect r="r" b="b" t="t" l="l"/>
            <a:pathLst>
              <a:path h="10286638" w="18287276">
                <a:moveTo>
                  <a:pt x="0" y="0"/>
                </a:moveTo>
                <a:lnTo>
                  <a:pt x="18287276" y="0"/>
                </a:lnTo>
                <a:lnTo>
                  <a:pt x="18287276" y="10286638"/>
                </a:lnTo>
                <a:lnTo>
                  <a:pt x="0" y="1028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1550" y="1746104"/>
            <a:ext cx="6400800" cy="2164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6588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 que é</a:t>
            </a:r>
          </a:p>
          <a:p>
            <a:pPr algn="l">
              <a:lnSpc>
                <a:spcPts val="8000"/>
              </a:lnSpc>
            </a:pPr>
            <a:r>
              <a:rPr lang="en-US" sz="6588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Big Data?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1550" y="4453071"/>
            <a:ext cx="6400800" cy="55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386" b="true">
                <a:solidFill>
                  <a:srgbClr val="005F4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Definição e os 5 V's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1550" y="5425811"/>
            <a:ext cx="6400800" cy="135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883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Segundo o Gartner, Big Data são ativos de informação de alto volume, velocidade e variedade que exigem formas inovadoras de processamento.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943850" y="1257300"/>
            <a:ext cx="2086194" cy="778669"/>
            <a:chOff x="0" y="0"/>
            <a:chExt cx="2781592" cy="10382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81554" cy="1038225"/>
            </a:xfrm>
            <a:custGeom>
              <a:avLst/>
              <a:gdLst/>
              <a:ahLst/>
              <a:cxnLst/>
              <a:rect r="r" b="b" t="t" l="l"/>
              <a:pathLst>
                <a:path h="1038225" w="2781554">
                  <a:moveTo>
                    <a:pt x="0" y="0"/>
                  </a:moveTo>
                  <a:lnTo>
                    <a:pt x="2781554" y="0"/>
                  </a:lnTo>
                  <a:lnTo>
                    <a:pt x="2781554" y="1038225"/>
                  </a:lnTo>
                  <a:lnTo>
                    <a:pt x="0" y="1038225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7943850" y="1257300"/>
            <a:ext cx="2086194" cy="778669"/>
            <a:chOff x="0" y="0"/>
            <a:chExt cx="2781592" cy="10382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81597" cy="1038224"/>
            </a:xfrm>
            <a:custGeom>
              <a:avLst/>
              <a:gdLst/>
              <a:ahLst/>
              <a:cxnLst/>
              <a:rect r="r" b="b" t="t" l="l"/>
              <a:pathLst>
                <a:path h="1038224" w="2781597">
                  <a:moveTo>
                    <a:pt x="0" y="0"/>
                  </a:moveTo>
                  <a:lnTo>
                    <a:pt x="2781597" y="0"/>
                  </a:lnTo>
                  <a:lnTo>
                    <a:pt x="2781597" y="1038224"/>
                  </a:lnTo>
                  <a:lnTo>
                    <a:pt x="0" y="10382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781592" cy="11049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400"/>
                </a:lnSpc>
              </a:pPr>
              <a:r>
                <a:rPr lang="en-US" sz="177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V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30044" y="1257300"/>
            <a:ext cx="3079071" cy="778669"/>
            <a:chOff x="0" y="0"/>
            <a:chExt cx="4105427" cy="10382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05402" cy="1038225"/>
            </a:xfrm>
            <a:custGeom>
              <a:avLst/>
              <a:gdLst/>
              <a:ahLst/>
              <a:cxnLst/>
              <a:rect r="r" b="b" t="t" l="l"/>
              <a:pathLst>
                <a:path h="1038225" w="4105402">
                  <a:moveTo>
                    <a:pt x="0" y="0"/>
                  </a:moveTo>
                  <a:lnTo>
                    <a:pt x="4105402" y="0"/>
                  </a:lnTo>
                  <a:lnTo>
                    <a:pt x="4105402" y="1038225"/>
                  </a:lnTo>
                  <a:lnTo>
                    <a:pt x="0" y="1038225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0030044" y="1257300"/>
            <a:ext cx="3079071" cy="778669"/>
            <a:chOff x="0" y="0"/>
            <a:chExt cx="4105427" cy="10382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05424" cy="1038224"/>
            </a:xfrm>
            <a:custGeom>
              <a:avLst/>
              <a:gdLst/>
              <a:ahLst/>
              <a:cxnLst/>
              <a:rect r="r" b="b" t="t" l="l"/>
              <a:pathLst>
                <a:path h="1038224" w="4105424">
                  <a:moveTo>
                    <a:pt x="0" y="0"/>
                  </a:moveTo>
                  <a:lnTo>
                    <a:pt x="4105424" y="0"/>
                  </a:lnTo>
                  <a:lnTo>
                    <a:pt x="4105424" y="1038224"/>
                  </a:lnTo>
                  <a:lnTo>
                    <a:pt x="0" y="10382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4105427" cy="11049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400"/>
                </a:lnSpc>
              </a:pPr>
              <a:r>
                <a:rPr lang="en-US" sz="177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Conceito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109115" y="1257300"/>
            <a:ext cx="4435935" cy="778669"/>
            <a:chOff x="0" y="0"/>
            <a:chExt cx="5914580" cy="10382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914517" cy="1038225"/>
            </a:xfrm>
            <a:custGeom>
              <a:avLst/>
              <a:gdLst/>
              <a:ahLst/>
              <a:cxnLst/>
              <a:rect r="r" b="b" t="t" l="l"/>
              <a:pathLst>
                <a:path h="1038225" w="5914517">
                  <a:moveTo>
                    <a:pt x="0" y="0"/>
                  </a:moveTo>
                  <a:lnTo>
                    <a:pt x="5914517" y="0"/>
                  </a:lnTo>
                  <a:lnTo>
                    <a:pt x="5914517" y="1038225"/>
                  </a:lnTo>
                  <a:lnTo>
                    <a:pt x="0" y="1038225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3109115" y="1257300"/>
            <a:ext cx="4435935" cy="778669"/>
            <a:chOff x="0" y="0"/>
            <a:chExt cx="5914580" cy="10382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14579" cy="1038224"/>
            </a:xfrm>
            <a:custGeom>
              <a:avLst/>
              <a:gdLst/>
              <a:ahLst/>
              <a:cxnLst/>
              <a:rect r="r" b="b" t="t" l="l"/>
              <a:pathLst>
                <a:path h="1038224" w="5914579">
                  <a:moveTo>
                    <a:pt x="0" y="0"/>
                  </a:moveTo>
                  <a:lnTo>
                    <a:pt x="5914579" y="0"/>
                  </a:lnTo>
                  <a:lnTo>
                    <a:pt x="5914579" y="1038224"/>
                  </a:lnTo>
                  <a:lnTo>
                    <a:pt x="0" y="10382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5914580" cy="11049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400"/>
                </a:lnSpc>
              </a:pPr>
              <a:r>
                <a:rPr lang="en-US" sz="177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Aplicação Financeira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943850" y="2035969"/>
            <a:ext cx="2086194" cy="832247"/>
            <a:chOff x="0" y="0"/>
            <a:chExt cx="2781592" cy="11096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781597" cy="1109661"/>
            </a:xfrm>
            <a:custGeom>
              <a:avLst/>
              <a:gdLst/>
              <a:ahLst/>
              <a:cxnLst/>
              <a:rect r="r" b="b" t="t" l="l"/>
              <a:pathLst>
                <a:path h="1109661" w="2781597">
                  <a:moveTo>
                    <a:pt x="0" y="0"/>
                  </a:moveTo>
                  <a:lnTo>
                    <a:pt x="2781597" y="0"/>
                  </a:lnTo>
                  <a:lnTo>
                    <a:pt x="2781597" y="1109661"/>
                  </a:lnTo>
                  <a:lnTo>
                    <a:pt x="0" y="11096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2781592" cy="12049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00"/>
                </a:lnSpc>
              </a:pPr>
              <a:r>
                <a:rPr lang="en-US" sz="1974" b="true">
                  <a:solidFill>
                    <a:srgbClr val="FF6B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Volume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030044" y="2035969"/>
            <a:ext cx="3079071" cy="832247"/>
            <a:chOff x="0" y="0"/>
            <a:chExt cx="4105427" cy="110966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105424" cy="1109661"/>
            </a:xfrm>
            <a:custGeom>
              <a:avLst/>
              <a:gdLst/>
              <a:ahLst/>
              <a:cxnLst/>
              <a:rect r="r" b="b" t="t" l="l"/>
              <a:pathLst>
                <a:path h="1109661" w="4105424">
                  <a:moveTo>
                    <a:pt x="0" y="0"/>
                  </a:moveTo>
                  <a:lnTo>
                    <a:pt x="4105424" y="0"/>
                  </a:lnTo>
                  <a:lnTo>
                    <a:pt x="4105424" y="1109661"/>
                  </a:lnTo>
                  <a:lnTo>
                    <a:pt x="0" y="11096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4105427" cy="11668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200"/>
                </a:lnSpc>
              </a:pPr>
              <a:r>
                <a:rPr lang="en-US" sz="1668">
                  <a:solidFill>
                    <a:srgbClr val="333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Escala massiva de dados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109115" y="2035969"/>
            <a:ext cx="4435935" cy="832247"/>
            <a:chOff x="0" y="0"/>
            <a:chExt cx="5914580" cy="110966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914579" cy="1109661"/>
            </a:xfrm>
            <a:custGeom>
              <a:avLst/>
              <a:gdLst/>
              <a:ahLst/>
              <a:cxnLst/>
              <a:rect r="r" b="b" t="t" l="l"/>
              <a:pathLst>
                <a:path h="1109661" w="5914579">
                  <a:moveTo>
                    <a:pt x="0" y="0"/>
                  </a:moveTo>
                  <a:lnTo>
                    <a:pt x="5914579" y="0"/>
                  </a:lnTo>
                  <a:lnTo>
                    <a:pt x="5914579" y="1109661"/>
                  </a:lnTo>
                  <a:lnTo>
                    <a:pt x="0" y="11096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5914580" cy="11668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200"/>
                </a:lnSpc>
              </a:pPr>
              <a:r>
                <a:rPr lang="en-US" sz="1668">
                  <a:solidFill>
                    <a:srgbClr val="333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Milhões de transações diárias na B3.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943850" y="2868216"/>
            <a:ext cx="2086194" cy="846534"/>
            <a:chOff x="0" y="0"/>
            <a:chExt cx="2781592" cy="112871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781597" cy="1128712"/>
            </a:xfrm>
            <a:custGeom>
              <a:avLst/>
              <a:gdLst/>
              <a:ahLst/>
              <a:cxnLst/>
              <a:rect r="r" b="b" t="t" l="l"/>
              <a:pathLst>
                <a:path h="1128712" w="2781597">
                  <a:moveTo>
                    <a:pt x="0" y="0"/>
                  </a:moveTo>
                  <a:lnTo>
                    <a:pt x="2781597" y="0"/>
                  </a:lnTo>
                  <a:lnTo>
                    <a:pt x="2781597" y="1128712"/>
                  </a:lnTo>
                  <a:lnTo>
                    <a:pt x="0" y="11287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0"/>
              <a:ext cx="2781592" cy="12239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00"/>
                </a:lnSpc>
              </a:pPr>
              <a:r>
                <a:rPr lang="en-US" sz="1974" b="true">
                  <a:solidFill>
                    <a:srgbClr val="FF6B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Velocidade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030044" y="2868216"/>
            <a:ext cx="3079071" cy="846534"/>
            <a:chOff x="0" y="0"/>
            <a:chExt cx="4105427" cy="112871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105424" cy="1128712"/>
            </a:xfrm>
            <a:custGeom>
              <a:avLst/>
              <a:gdLst/>
              <a:ahLst/>
              <a:cxnLst/>
              <a:rect r="r" b="b" t="t" l="l"/>
              <a:pathLst>
                <a:path h="1128712" w="4105424">
                  <a:moveTo>
                    <a:pt x="0" y="0"/>
                  </a:moveTo>
                  <a:lnTo>
                    <a:pt x="4105424" y="0"/>
                  </a:lnTo>
                  <a:lnTo>
                    <a:pt x="4105424" y="1128712"/>
                  </a:lnTo>
                  <a:lnTo>
                    <a:pt x="0" y="11287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4105427" cy="11858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200"/>
                </a:lnSpc>
              </a:pPr>
              <a:r>
                <a:rPr lang="en-US" sz="1668">
                  <a:solidFill>
                    <a:srgbClr val="333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Fluxo em tempo real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109115" y="2868216"/>
            <a:ext cx="4435935" cy="846534"/>
            <a:chOff x="0" y="0"/>
            <a:chExt cx="5914580" cy="112871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914579" cy="1128712"/>
            </a:xfrm>
            <a:custGeom>
              <a:avLst/>
              <a:gdLst/>
              <a:ahLst/>
              <a:cxnLst/>
              <a:rect r="r" b="b" t="t" l="l"/>
              <a:pathLst>
                <a:path h="1128712" w="5914579">
                  <a:moveTo>
                    <a:pt x="0" y="0"/>
                  </a:moveTo>
                  <a:lnTo>
                    <a:pt x="5914579" y="0"/>
                  </a:lnTo>
                  <a:lnTo>
                    <a:pt x="5914579" y="1128712"/>
                  </a:lnTo>
                  <a:lnTo>
                    <a:pt x="0" y="11287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5914580" cy="11858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200"/>
                </a:lnSpc>
              </a:pPr>
              <a:r>
                <a:rPr lang="en-US" sz="1668">
                  <a:solidFill>
                    <a:srgbClr val="333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Cotações tick-by-tick e HFT.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943850" y="3714750"/>
            <a:ext cx="2086194" cy="846534"/>
            <a:chOff x="0" y="0"/>
            <a:chExt cx="2781592" cy="112871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781597" cy="1128712"/>
            </a:xfrm>
            <a:custGeom>
              <a:avLst/>
              <a:gdLst/>
              <a:ahLst/>
              <a:cxnLst/>
              <a:rect r="r" b="b" t="t" l="l"/>
              <a:pathLst>
                <a:path h="1128712" w="2781597">
                  <a:moveTo>
                    <a:pt x="0" y="0"/>
                  </a:moveTo>
                  <a:lnTo>
                    <a:pt x="2781597" y="0"/>
                  </a:lnTo>
                  <a:lnTo>
                    <a:pt x="2781597" y="1128712"/>
                  </a:lnTo>
                  <a:lnTo>
                    <a:pt x="0" y="11287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95250"/>
              <a:ext cx="2781592" cy="12239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00"/>
                </a:lnSpc>
              </a:pPr>
              <a:r>
                <a:rPr lang="en-US" sz="1974" b="true">
                  <a:solidFill>
                    <a:srgbClr val="FF6B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Variedade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030044" y="3714750"/>
            <a:ext cx="3079071" cy="846534"/>
            <a:chOff x="0" y="0"/>
            <a:chExt cx="4105427" cy="112871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105424" cy="1128712"/>
            </a:xfrm>
            <a:custGeom>
              <a:avLst/>
              <a:gdLst/>
              <a:ahLst/>
              <a:cxnLst/>
              <a:rect r="r" b="b" t="t" l="l"/>
              <a:pathLst>
                <a:path h="1128712" w="4105424">
                  <a:moveTo>
                    <a:pt x="0" y="0"/>
                  </a:moveTo>
                  <a:lnTo>
                    <a:pt x="4105424" y="0"/>
                  </a:lnTo>
                  <a:lnTo>
                    <a:pt x="4105424" y="1128712"/>
                  </a:lnTo>
                  <a:lnTo>
                    <a:pt x="0" y="11287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4105427" cy="11858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200"/>
                </a:lnSpc>
              </a:pPr>
              <a:r>
                <a:rPr lang="en-US" sz="1668">
                  <a:solidFill>
                    <a:srgbClr val="333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Diferentes fontes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3109115" y="3714750"/>
            <a:ext cx="4435935" cy="846534"/>
            <a:chOff x="0" y="0"/>
            <a:chExt cx="5914580" cy="112871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914579" cy="1128712"/>
            </a:xfrm>
            <a:custGeom>
              <a:avLst/>
              <a:gdLst/>
              <a:ahLst/>
              <a:cxnLst/>
              <a:rect r="r" b="b" t="t" l="l"/>
              <a:pathLst>
                <a:path h="1128712" w="5914579">
                  <a:moveTo>
                    <a:pt x="0" y="0"/>
                  </a:moveTo>
                  <a:lnTo>
                    <a:pt x="5914579" y="0"/>
                  </a:lnTo>
                  <a:lnTo>
                    <a:pt x="5914579" y="1128712"/>
                  </a:lnTo>
                  <a:lnTo>
                    <a:pt x="0" y="11287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5914580" cy="11858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200"/>
                </a:lnSpc>
              </a:pPr>
              <a:r>
                <a:rPr lang="en-US" sz="1668">
                  <a:solidFill>
                    <a:srgbClr val="333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Preços, notícias e relatórios.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943850" y="4561284"/>
            <a:ext cx="2086194" cy="846534"/>
            <a:chOff x="0" y="0"/>
            <a:chExt cx="2781592" cy="1128712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781597" cy="1128712"/>
            </a:xfrm>
            <a:custGeom>
              <a:avLst/>
              <a:gdLst/>
              <a:ahLst/>
              <a:cxnLst/>
              <a:rect r="r" b="b" t="t" l="l"/>
              <a:pathLst>
                <a:path h="1128712" w="2781597">
                  <a:moveTo>
                    <a:pt x="0" y="0"/>
                  </a:moveTo>
                  <a:lnTo>
                    <a:pt x="2781597" y="0"/>
                  </a:lnTo>
                  <a:lnTo>
                    <a:pt x="2781597" y="1128712"/>
                  </a:lnTo>
                  <a:lnTo>
                    <a:pt x="0" y="11287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95250"/>
              <a:ext cx="2781592" cy="12239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00"/>
                </a:lnSpc>
              </a:pPr>
              <a:r>
                <a:rPr lang="en-US" sz="1974" b="true">
                  <a:solidFill>
                    <a:srgbClr val="FF6B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Veracidade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0030044" y="4561284"/>
            <a:ext cx="3079071" cy="846534"/>
            <a:chOff x="0" y="0"/>
            <a:chExt cx="4105427" cy="112871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4105424" cy="1128712"/>
            </a:xfrm>
            <a:custGeom>
              <a:avLst/>
              <a:gdLst/>
              <a:ahLst/>
              <a:cxnLst/>
              <a:rect r="r" b="b" t="t" l="l"/>
              <a:pathLst>
                <a:path h="1128712" w="4105424">
                  <a:moveTo>
                    <a:pt x="0" y="0"/>
                  </a:moveTo>
                  <a:lnTo>
                    <a:pt x="4105424" y="0"/>
                  </a:lnTo>
                  <a:lnTo>
                    <a:pt x="4105424" y="1128712"/>
                  </a:lnTo>
                  <a:lnTo>
                    <a:pt x="0" y="11287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4105427" cy="11858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200"/>
                </a:lnSpc>
              </a:pPr>
              <a:r>
                <a:rPr lang="en-US" sz="1668">
                  <a:solidFill>
                    <a:srgbClr val="333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Qualidade e Confiança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3109115" y="4561284"/>
            <a:ext cx="4435935" cy="846534"/>
            <a:chOff x="0" y="0"/>
            <a:chExt cx="5914580" cy="1128712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5914579" cy="1128712"/>
            </a:xfrm>
            <a:custGeom>
              <a:avLst/>
              <a:gdLst/>
              <a:ahLst/>
              <a:cxnLst/>
              <a:rect r="r" b="b" t="t" l="l"/>
              <a:pathLst>
                <a:path h="1128712" w="5914579">
                  <a:moveTo>
                    <a:pt x="0" y="0"/>
                  </a:moveTo>
                  <a:lnTo>
                    <a:pt x="5914579" y="0"/>
                  </a:lnTo>
                  <a:lnTo>
                    <a:pt x="5914579" y="1128712"/>
                  </a:lnTo>
                  <a:lnTo>
                    <a:pt x="0" y="11287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5914580" cy="11858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200"/>
                </a:lnSpc>
              </a:pPr>
              <a:r>
                <a:rPr lang="en-US" sz="1668">
                  <a:solidFill>
                    <a:srgbClr val="333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Auditoria e limpeza de dados oficiais.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7943850" y="5407819"/>
            <a:ext cx="2086194" cy="846534"/>
            <a:chOff x="0" y="0"/>
            <a:chExt cx="2781592" cy="1128712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2781597" cy="1128712"/>
            </a:xfrm>
            <a:custGeom>
              <a:avLst/>
              <a:gdLst/>
              <a:ahLst/>
              <a:cxnLst/>
              <a:rect r="r" b="b" t="t" l="l"/>
              <a:pathLst>
                <a:path h="1128712" w="2781597">
                  <a:moveTo>
                    <a:pt x="0" y="0"/>
                  </a:moveTo>
                  <a:lnTo>
                    <a:pt x="2781597" y="0"/>
                  </a:lnTo>
                  <a:lnTo>
                    <a:pt x="2781597" y="1128712"/>
                  </a:lnTo>
                  <a:lnTo>
                    <a:pt x="0" y="11287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95250"/>
              <a:ext cx="2781592" cy="12239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00"/>
                </a:lnSpc>
              </a:pPr>
              <a:r>
                <a:rPr lang="en-US" sz="1974" b="true">
                  <a:solidFill>
                    <a:srgbClr val="FF6B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Valor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0030044" y="5407819"/>
            <a:ext cx="3079071" cy="846534"/>
            <a:chOff x="0" y="0"/>
            <a:chExt cx="4105427" cy="1128712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4105424" cy="1128712"/>
            </a:xfrm>
            <a:custGeom>
              <a:avLst/>
              <a:gdLst/>
              <a:ahLst/>
              <a:cxnLst/>
              <a:rect r="r" b="b" t="t" l="l"/>
              <a:pathLst>
                <a:path h="1128712" w="4105424">
                  <a:moveTo>
                    <a:pt x="0" y="0"/>
                  </a:moveTo>
                  <a:lnTo>
                    <a:pt x="4105424" y="0"/>
                  </a:lnTo>
                  <a:lnTo>
                    <a:pt x="4105424" y="1128712"/>
                  </a:lnTo>
                  <a:lnTo>
                    <a:pt x="0" y="11287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-57150"/>
              <a:ext cx="4105427" cy="11858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200"/>
                </a:lnSpc>
              </a:pPr>
              <a:r>
                <a:rPr lang="en-US" sz="1668">
                  <a:solidFill>
                    <a:srgbClr val="333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Insight acionável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3109115" y="5407819"/>
            <a:ext cx="4435935" cy="846534"/>
            <a:chOff x="0" y="0"/>
            <a:chExt cx="5914580" cy="1128712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5914579" cy="1128712"/>
            </a:xfrm>
            <a:custGeom>
              <a:avLst/>
              <a:gdLst/>
              <a:ahLst/>
              <a:cxnLst/>
              <a:rect r="r" b="b" t="t" l="l"/>
              <a:pathLst>
                <a:path h="1128712" w="5914579">
                  <a:moveTo>
                    <a:pt x="0" y="0"/>
                  </a:moveTo>
                  <a:lnTo>
                    <a:pt x="5914579" y="0"/>
                  </a:lnTo>
                  <a:lnTo>
                    <a:pt x="5914579" y="1128712"/>
                  </a:lnTo>
                  <a:lnTo>
                    <a:pt x="0" y="11287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0" y="-57150"/>
              <a:ext cx="5914580" cy="11858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200"/>
                </a:lnSpc>
              </a:pPr>
              <a:r>
                <a:rPr lang="en-US" sz="1668">
                  <a:solidFill>
                    <a:srgbClr val="333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Decisões baseadas em dados.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sted_file_psVM3Z_image.png"/>
          <p:cNvSpPr/>
          <p:nvPr/>
        </p:nvSpPr>
        <p:spPr>
          <a:xfrm flipH="false" flipV="false" rot="0">
            <a:off x="-71999" y="0"/>
            <a:ext cx="18287276" cy="10286638"/>
          </a:xfrm>
          <a:custGeom>
            <a:avLst/>
            <a:gdLst/>
            <a:ahLst/>
            <a:cxnLst/>
            <a:rect r="r" b="b" t="t" l="l"/>
            <a:pathLst>
              <a:path h="10286638" w="18287276">
                <a:moveTo>
                  <a:pt x="0" y="0"/>
                </a:moveTo>
                <a:lnTo>
                  <a:pt x="18287276" y="0"/>
                </a:lnTo>
                <a:lnTo>
                  <a:pt x="18287276" y="10286638"/>
                </a:lnTo>
                <a:lnTo>
                  <a:pt x="0" y="1028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3000" y="1143000"/>
            <a:ext cx="4612015" cy="2128838"/>
            <a:chOff x="0" y="0"/>
            <a:chExt cx="6149353" cy="28384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49340" cy="2838450"/>
            </a:xfrm>
            <a:custGeom>
              <a:avLst/>
              <a:gdLst/>
              <a:ahLst/>
              <a:cxnLst/>
              <a:rect r="r" b="b" t="t" l="l"/>
              <a:pathLst>
                <a:path h="2838450" w="6149340">
                  <a:moveTo>
                    <a:pt x="0" y="0"/>
                  </a:moveTo>
                  <a:lnTo>
                    <a:pt x="6149340" y="0"/>
                  </a:lnTo>
                  <a:lnTo>
                    <a:pt x="6149340" y="2838450"/>
                  </a:lnTo>
                  <a:lnTo>
                    <a:pt x="0" y="283845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483233" y="1055875"/>
            <a:ext cx="3931549" cy="2045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829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PETR4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3000" y="3879894"/>
            <a:ext cx="8001000" cy="73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3204" b="true">
                <a:solidFill>
                  <a:srgbClr val="005F4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Estudo de Caso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3000" y="5009798"/>
            <a:ext cx="8001000" cy="41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770" b="true">
                <a:solidFill>
                  <a:srgbClr val="FF6B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Tipo PN (Preferencial)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3000" y="5415801"/>
            <a:ext cx="7870622" cy="43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883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Prioridade no recebimento de dividendos e reembolso de capital.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3000" y="6219939"/>
            <a:ext cx="8001000" cy="41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770" b="true">
                <a:solidFill>
                  <a:srgbClr val="FF6B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Alta Liquidez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3000" y="6625942"/>
            <a:ext cx="7503395" cy="43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883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Maior volume de negociação na B3, ideal para modelos de Big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3000" y="6985968"/>
            <a:ext cx="638080" cy="43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883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Data.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3000" y="7790107"/>
            <a:ext cx="8001000" cy="41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770" b="true">
                <a:solidFill>
                  <a:srgbClr val="FF6B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Dados de Alta Frequência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3000" y="8196110"/>
            <a:ext cx="7307390" cy="43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883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Fluxo constante de negociações permite análises estatísticas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3000" y="8556146"/>
            <a:ext cx="1126198" cy="43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883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robustas.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572750" y="1314450"/>
            <a:ext cx="6572250" cy="4286250"/>
            <a:chOff x="0" y="0"/>
            <a:chExt cx="8763000" cy="5715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763000" cy="5715000"/>
            </a:xfrm>
            <a:custGeom>
              <a:avLst/>
              <a:gdLst/>
              <a:ahLst/>
              <a:cxnLst/>
              <a:rect r="r" b="b" t="t" l="l"/>
              <a:pathLst>
                <a:path h="5715000" w="8763000">
                  <a:moveTo>
                    <a:pt x="0" y="0"/>
                  </a:moveTo>
                  <a:lnTo>
                    <a:pt x="8763000" y="0"/>
                  </a:lnTo>
                  <a:lnTo>
                    <a:pt x="8763000" y="5715000"/>
                  </a:lnTo>
                  <a:lnTo>
                    <a:pt x="0" y="5715000"/>
                  </a:lnTo>
                  <a:close/>
                </a:path>
              </a:pathLst>
            </a:custGeom>
            <a:solidFill>
              <a:srgbClr val="F0F0F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10572750" y="1314450"/>
            <a:ext cx="6572250" cy="4286250"/>
          </a:xfrm>
          <a:custGeom>
            <a:avLst/>
            <a:gdLst/>
            <a:ahLst/>
            <a:cxnLst/>
            <a:rect r="r" b="b" t="t" l="l"/>
            <a:pathLst>
              <a:path h="4286250" w="6572250">
                <a:moveTo>
                  <a:pt x="0" y="0"/>
                </a:moveTo>
                <a:lnTo>
                  <a:pt x="6572250" y="0"/>
                </a:lnTo>
                <a:lnTo>
                  <a:pt x="6572250" y="4286250"/>
                </a:lnTo>
                <a:lnTo>
                  <a:pt x="0" y="428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315700" y="5753100"/>
            <a:ext cx="5659250" cy="124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100" i="true">
                <a:solidFill>
                  <a:srgbClr val="333333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"A escolha da PETR4 garante um fluxo massivo de dados, fundamental para a aplicação de técnicas quantitativas."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sted_file_psVM3Z_image.png"/>
          <p:cNvSpPr/>
          <p:nvPr/>
        </p:nvSpPr>
        <p:spPr>
          <a:xfrm flipH="false" flipV="false" rot="0">
            <a:off x="-71999" y="0"/>
            <a:ext cx="18287276" cy="10286638"/>
          </a:xfrm>
          <a:custGeom>
            <a:avLst/>
            <a:gdLst/>
            <a:ahLst/>
            <a:cxnLst/>
            <a:rect r="r" b="b" t="t" l="l"/>
            <a:pathLst>
              <a:path h="10286638" w="18287276">
                <a:moveTo>
                  <a:pt x="0" y="0"/>
                </a:moveTo>
                <a:lnTo>
                  <a:pt x="18287276" y="0"/>
                </a:lnTo>
                <a:lnTo>
                  <a:pt x="18287276" y="10286638"/>
                </a:lnTo>
                <a:lnTo>
                  <a:pt x="0" y="1028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8141" y="460358"/>
            <a:ext cx="9659750" cy="2021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5723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Metodologia</a:t>
            </a:r>
          </a:p>
          <a:p>
            <a:pPr algn="l">
              <a:lnSpc>
                <a:spcPts val="7599"/>
              </a:lnSpc>
            </a:pPr>
            <a:r>
              <a:rPr lang="en-US" sz="5723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 Análise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8091" y="3286901"/>
            <a:ext cx="571500" cy="73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3204" b="true">
                <a:solidFill>
                  <a:srgbClr val="005F4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85341" y="3472639"/>
            <a:ext cx="89725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180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Coleta e Aquisição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85341" y="3972701"/>
            <a:ext cx="8972550" cy="72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668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Extração de dados históricos e em tempo real via APIs financeiras e arquivos oficiais da B3.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8091" y="4841343"/>
            <a:ext cx="571500" cy="73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3204" b="true">
                <a:solidFill>
                  <a:srgbClr val="005F4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85341" y="5027081"/>
            <a:ext cx="89725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180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Processamento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85341" y="5527143"/>
            <a:ext cx="8972550" cy="40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668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Limpeza de ruídos, tratamento de dados faltantes e normalização de formatos.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8091" y="6075755"/>
            <a:ext cx="571500" cy="73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3204" b="true">
                <a:solidFill>
                  <a:srgbClr val="005F4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5341" y="6261492"/>
            <a:ext cx="89725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180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Exploração (EDA)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5341" y="6761555"/>
            <a:ext cx="8972550" cy="40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668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Identificação de tendências, ciclos de preços e anomalias estatísticas.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8091" y="7310176"/>
            <a:ext cx="571500" cy="73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3204" b="true">
                <a:solidFill>
                  <a:srgbClr val="005F4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85341" y="7495913"/>
            <a:ext cx="89725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180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Modelagem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85341" y="7995976"/>
            <a:ext cx="8972550" cy="40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668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Aplicação de algoritmos de Machine Learning (K-Means) e modelos estatísticos.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8091" y="8544597"/>
            <a:ext cx="571500" cy="73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3204" b="true">
                <a:solidFill>
                  <a:srgbClr val="005F4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85341" y="8730324"/>
            <a:ext cx="89725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180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Visualização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85341" y="9230397"/>
            <a:ext cx="8972550" cy="40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668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Tradução de métricas complexas em gráficos intuitivos para tomada de decisão.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957891" y="1432155"/>
            <a:ext cx="5715000" cy="5992320"/>
            <a:chOff x="0" y="0"/>
            <a:chExt cx="7620000" cy="798976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7620000" cy="7989760"/>
            </a:xfrm>
            <a:custGeom>
              <a:avLst/>
              <a:gdLst/>
              <a:ahLst/>
              <a:cxnLst/>
              <a:rect r="r" b="b" t="t" l="l"/>
              <a:pathLst>
                <a:path h="7989760" w="7620000">
                  <a:moveTo>
                    <a:pt x="0" y="0"/>
                  </a:moveTo>
                  <a:lnTo>
                    <a:pt x="7620000" y="0"/>
                  </a:lnTo>
                  <a:lnTo>
                    <a:pt x="7620000" y="7989760"/>
                  </a:lnTo>
                  <a:lnTo>
                    <a:pt x="0" y="7989760"/>
                  </a:lnTo>
                  <a:close/>
                </a:path>
              </a:pathLst>
            </a:custGeom>
            <a:blipFill>
              <a:blip r:embed="rId4"/>
              <a:stretch>
                <a:fillRect l="0" t="-238" r="0" b="-19215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sted_file_psVM3Z_image.png"/>
          <p:cNvSpPr/>
          <p:nvPr/>
        </p:nvSpPr>
        <p:spPr>
          <a:xfrm flipH="false" flipV="false" rot="0">
            <a:off x="-71999" y="0"/>
            <a:ext cx="18287276" cy="10286638"/>
          </a:xfrm>
          <a:custGeom>
            <a:avLst/>
            <a:gdLst/>
            <a:ahLst/>
            <a:cxnLst/>
            <a:rect r="r" b="b" t="t" l="l"/>
            <a:pathLst>
              <a:path h="10286638" w="18287276">
                <a:moveTo>
                  <a:pt x="0" y="0"/>
                </a:moveTo>
                <a:lnTo>
                  <a:pt x="18287276" y="0"/>
                </a:lnTo>
                <a:lnTo>
                  <a:pt x="18287276" y="10286638"/>
                </a:lnTo>
                <a:lnTo>
                  <a:pt x="0" y="1028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7250" y="1866900"/>
            <a:ext cx="6457950" cy="1893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723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Ecossistema</a:t>
            </a:r>
          </a:p>
          <a:p>
            <a:pPr algn="l">
              <a:lnSpc>
                <a:spcPts val="6999"/>
              </a:lnSpc>
            </a:pPr>
            <a:r>
              <a:rPr lang="en-US" sz="5723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Python</a:t>
            </a:r>
          </a:p>
        </p:txBody>
      </p:sp>
      <p:sp>
        <p:nvSpPr>
          <p:cNvPr name="Freeform 4" id="4" descr="preencoded.png"/>
          <p:cNvSpPr/>
          <p:nvPr/>
        </p:nvSpPr>
        <p:spPr>
          <a:xfrm flipH="false" flipV="false" rot="0">
            <a:off x="857250" y="4760528"/>
            <a:ext cx="6000750" cy="5000625"/>
          </a:xfrm>
          <a:custGeom>
            <a:avLst/>
            <a:gdLst/>
            <a:ahLst/>
            <a:cxnLst/>
            <a:rect r="r" b="b" t="t" l="l"/>
            <a:pathLst>
              <a:path h="5000625" w="6000750">
                <a:moveTo>
                  <a:pt x="0" y="0"/>
                </a:moveTo>
                <a:lnTo>
                  <a:pt x="6000750" y="0"/>
                </a:lnTo>
                <a:lnTo>
                  <a:pt x="6000750" y="5000625"/>
                </a:lnTo>
                <a:lnTo>
                  <a:pt x="0" y="5000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2" r="0" b="-14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86700" y="1085850"/>
            <a:ext cx="4557712" cy="66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2794" b="true">
                <a:solidFill>
                  <a:srgbClr val="FF6B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Pandas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86700" y="1822847"/>
            <a:ext cx="4557712" cy="41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770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Manipulação de Dados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86700" y="2268141"/>
            <a:ext cx="455771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68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Estruturação de DataFrames para limpeza, filtragem e cálculos de retornos financeiros.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73038" y="1085850"/>
            <a:ext cx="4557712" cy="66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2794" b="true">
                <a:solidFill>
                  <a:srgbClr val="FF6B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NumPy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73038" y="1822847"/>
            <a:ext cx="4557712" cy="41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770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Computação Numérica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73038" y="2268141"/>
            <a:ext cx="455771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68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Operações matemáticas de alta performance com vetores e matrizes para análise estatística.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86700" y="4068366"/>
            <a:ext cx="4557712" cy="66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2794" b="true">
                <a:solidFill>
                  <a:srgbClr val="FF6B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Matplotlib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86700" y="4805363"/>
            <a:ext cx="4557712" cy="41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770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Visualização Técnica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86700" y="5250656"/>
            <a:ext cx="455771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68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Geração de gráficos de preços, volumes e indicadores como Bandas de Bollinger e RSI.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73038" y="4068366"/>
            <a:ext cx="4557712" cy="66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2794" b="true">
                <a:solidFill>
                  <a:srgbClr val="FF6B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Scikit-Learn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73038" y="4805363"/>
            <a:ext cx="4557712" cy="41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770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Machine Learning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73038" y="5250656"/>
            <a:ext cx="455771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68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Implementação de algoritmos de clustering (K-Means) para identificação de padrões de ativos.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sted_file_psVM3Z_image.png"/>
          <p:cNvSpPr/>
          <p:nvPr/>
        </p:nvSpPr>
        <p:spPr>
          <a:xfrm flipH="false" flipV="false" rot="0">
            <a:off x="-71999" y="0"/>
            <a:ext cx="18287276" cy="10286638"/>
          </a:xfrm>
          <a:custGeom>
            <a:avLst/>
            <a:gdLst/>
            <a:ahLst/>
            <a:cxnLst/>
            <a:rect r="r" b="b" t="t" l="l"/>
            <a:pathLst>
              <a:path h="10286638" w="18287276">
                <a:moveTo>
                  <a:pt x="0" y="0"/>
                </a:moveTo>
                <a:lnTo>
                  <a:pt x="18287276" y="0"/>
                </a:lnTo>
                <a:lnTo>
                  <a:pt x="18287276" y="10286638"/>
                </a:lnTo>
                <a:lnTo>
                  <a:pt x="0" y="1028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3000" y="1181100"/>
            <a:ext cx="7086600" cy="188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723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Extração </a:t>
            </a:r>
            <a:r>
              <a:rPr lang="en-US" sz="5723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 Dados Brutos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3000" y="3131753"/>
            <a:ext cx="7086600" cy="55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386" b="true">
                <a:solidFill>
                  <a:srgbClr val="FF6B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Arquivos Oficiais B3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43000" y="4450109"/>
            <a:ext cx="628088" cy="714375"/>
            <a:chOff x="0" y="0"/>
            <a:chExt cx="837451" cy="952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37438" cy="952500"/>
            </a:xfrm>
            <a:custGeom>
              <a:avLst/>
              <a:gdLst/>
              <a:ahLst/>
              <a:cxnLst/>
              <a:rect r="r" b="b" t="t" l="l"/>
              <a:pathLst>
                <a:path h="952500" w="837438">
                  <a:moveTo>
                    <a:pt x="0" y="0"/>
                  </a:moveTo>
                  <a:lnTo>
                    <a:pt x="837438" y="0"/>
                  </a:lnTo>
                  <a:lnTo>
                    <a:pt x="837438" y="952500"/>
                  </a:lnTo>
                  <a:lnTo>
                    <a:pt x="0" y="95250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143000" y="4450109"/>
            <a:ext cx="628088" cy="714375"/>
            <a:chOff x="0" y="0"/>
            <a:chExt cx="837451" cy="952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7456" cy="952501"/>
            </a:xfrm>
            <a:custGeom>
              <a:avLst/>
              <a:gdLst/>
              <a:ahLst/>
              <a:cxnLst/>
              <a:rect r="r" b="b" t="t" l="l"/>
              <a:pathLst>
                <a:path h="952501" w="837456">
                  <a:moveTo>
                    <a:pt x="0" y="0"/>
                  </a:moveTo>
                  <a:lnTo>
                    <a:pt x="837456" y="0"/>
                  </a:lnTo>
                  <a:lnTo>
                    <a:pt x="837456" y="952501"/>
                  </a:lnTo>
                  <a:lnTo>
                    <a:pt x="0" y="952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837451" cy="1038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99"/>
                </a:lnSpc>
              </a:pPr>
              <a:r>
                <a:rPr lang="en-US" sz="2386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E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399738" y="4161644"/>
            <a:ext cx="5829862" cy="484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974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Extração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99738" y="4631941"/>
            <a:ext cx="5829862" cy="72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668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Leitura de arquivos brutos (COTAHIST) em formato posicional.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43000" y="5836663"/>
            <a:ext cx="611515" cy="714375"/>
            <a:chOff x="0" y="0"/>
            <a:chExt cx="815353" cy="952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5340" cy="952500"/>
            </a:xfrm>
            <a:custGeom>
              <a:avLst/>
              <a:gdLst/>
              <a:ahLst/>
              <a:cxnLst/>
              <a:rect r="r" b="b" t="t" l="l"/>
              <a:pathLst>
                <a:path h="952500" w="815340">
                  <a:moveTo>
                    <a:pt x="0" y="0"/>
                  </a:moveTo>
                  <a:lnTo>
                    <a:pt x="815340" y="0"/>
                  </a:lnTo>
                  <a:lnTo>
                    <a:pt x="815340" y="952500"/>
                  </a:lnTo>
                  <a:lnTo>
                    <a:pt x="0" y="95250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143000" y="5836663"/>
            <a:ext cx="611515" cy="714375"/>
            <a:chOff x="0" y="0"/>
            <a:chExt cx="815353" cy="952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5355" cy="952501"/>
            </a:xfrm>
            <a:custGeom>
              <a:avLst/>
              <a:gdLst/>
              <a:ahLst/>
              <a:cxnLst/>
              <a:rect r="r" b="b" t="t" l="l"/>
              <a:pathLst>
                <a:path h="952501" w="815355">
                  <a:moveTo>
                    <a:pt x="0" y="0"/>
                  </a:moveTo>
                  <a:lnTo>
                    <a:pt x="815355" y="0"/>
                  </a:lnTo>
                  <a:lnTo>
                    <a:pt x="815355" y="952501"/>
                  </a:lnTo>
                  <a:lnTo>
                    <a:pt x="0" y="952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815353" cy="1038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99"/>
                </a:lnSpc>
              </a:pPr>
              <a:r>
                <a:rPr lang="en-US" sz="2386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383165" y="5548198"/>
            <a:ext cx="5846435" cy="484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974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Transformação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83165" y="6018495"/>
            <a:ext cx="5846435" cy="72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668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Conversão de centavos para Reais e filtragem de ativos (PETR4).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43000" y="7223227"/>
            <a:ext cx="645119" cy="714375"/>
            <a:chOff x="0" y="0"/>
            <a:chExt cx="860158" cy="952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60171" cy="952500"/>
            </a:xfrm>
            <a:custGeom>
              <a:avLst/>
              <a:gdLst/>
              <a:ahLst/>
              <a:cxnLst/>
              <a:rect r="r" b="b" t="t" l="l"/>
              <a:pathLst>
                <a:path h="952500" w="860171">
                  <a:moveTo>
                    <a:pt x="0" y="0"/>
                  </a:moveTo>
                  <a:lnTo>
                    <a:pt x="860171" y="0"/>
                  </a:lnTo>
                  <a:lnTo>
                    <a:pt x="860171" y="952500"/>
                  </a:lnTo>
                  <a:lnTo>
                    <a:pt x="0" y="95250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143000" y="7223227"/>
            <a:ext cx="645119" cy="714375"/>
            <a:chOff x="0" y="0"/>
            <a:chExt cx="860158" cy="952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0152" cy="952501"/>
            </a:xfrm>
            <a:custGeom>
              <a:avLst/>
              <a:gdLst/>
              <a:ahLst/>
              <a:cxnLst/>
              <a:rect r="r" b="b" t="t" l="l"/>
              <a:pathLst>
                <a:path h="952501" w="860152">
                  <a:moveTo>
                    <a:pt x="0" y="0"/>
                  </a:moveTo>
                  <a:lnTo>
                    <a:pt x="860152" y="0"/>
                  </a:lnTo>
                  <a:lnTo>
                    <a:pt x="860152" y="952501"/>
                  </a:lnTo>
                  <a:lnTo>
                    <a:pt x="0" y="952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860158" cy="1038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99"/>
                </a:lnSpc>
              </a:pPr>
              <a:r>
                <a:rPr lang="en-US" sz="2386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416769" y="6934762"/>
            <a:ext cx="5812831" cy="484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974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Carga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16769" y="7405059"/>
            <a:ext cx="5812831" cy="72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668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Estruturação em DataFrames Pandas para análise temporal.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801100" y="857250"/>
            <a:ext cx="8343900" cy="414338"/>
            <a:chOff x="0" y="0"/>
            <a:chExt cx="11125200" cy="5524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125200" cy="552450"/>
            </a:xfrm>
            <a:custGeom>
              <a:avLst/>
              <a:gdLst/>
              <a:ahLst/>
              <a:cxnLst/>
              <a:rect r="r" b="b" t="t" l="l"/>
              <a:pathLst>
                <a:path h="552450" w="11125200">
                  <a:moveTo>
                    <a:pt x="0" y="0"/>
                  </a:moveTo>
                  <a:lnTo>
                    <a:pt x="11125200" y="0"/>
                  </a:lnTo>
                  <a:lnTo>
                    <a:pt x="11125200" y="552450"/>
                  </a:lnTo>
                  <a:lnTo>
                    <a:pt x="0" y="552450"/>
                  </a:lnTo>
                  <a:close/>
                </a:path>
              </a:pathLst>
            </a:custGeom>
            <a:solidFill>
              <a:srgbClr val="FF6B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8928611" y="852173"/>
            <a:ext cx="8088887" cy="37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365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FONTE: SÉRIES HISTÓRICAS B3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801100" y="1490663"/>
            <a:ext cx="8343900" cy="41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770" b="true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Processamento de Dados Brutos: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8801100" y="2693194"/>
            <a:ext cx="8343900" cy="2777357"/>
            <a:chOff x="0" y="0"/>
            <a:chExt cx="11125200" cy="370314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125200" cy="3703193"/>
            </a:xfrm>
            <a:custGeom>
              <a:avLst/>
              <a:gdLst/>
              <a:ahLst/>
              <a:cxnLst/>
              <a:rect r="r" b="b" t="t" l="l"/>
              <a:pathLst>
                <a:path h="3703193" w="11125200">
                  <a:moveTo>
                    <a:pt x="0" y="0"/>
                  </a:moveTo>
                  <a:lnTo>
                    <a:pt x="11125200" y="0"/>
                  </a:lnTo>
                  <a:lnTo>
                    <a:pt x="11125200" y="3703193"/>
                  </a:lnTo>
                  <a:lnTo>
                    <a:pt x="0" y="3703193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8801100" y="2693194"/>
            <a:ext cx="142875" cy="2777357"/>
            <a:chOff x="0" y="0"/>
            <a:chExt cx="190500" cy="370314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0500" cy="3703193"/>
            </a:xfrm>
            <a:custGeom>
              <a:avLst/>
              <a:gdLst/>
              <a:ahLst/>
              <a:cxnLst/>
              <a:rect r="r" b="b" t="t" l="l"/>
              <a:pathLst>
                <a:path h="3703193" w="190500">
                  <a:moveTo>
                    <a:pt x="0" y="0"/>
                  </a:moveTo>
                  <a:lnTo>
                    <a:pt x="190500" y="0"/>
                  </a:lnTo>
                  <a:lnTo>
                    <a:pt x="190500" y="3703193"/>
                  </a:lnTo>
                  <a:lnTo>
                    <a:pt x="0" y="3703193"/>
                  </a:lnTo>
                  <a:close/>
                </a:path>
              </a:pathLst>
            </a:custGeom>
            <a:solidFill>
              <a:srgbClr val="005F4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4" id="34"/>
          <p:cNvSpPr txBox="true"/>
          <p:nvPr/>
        </p:nvSpPr>
        <p:spPr>
          <a:xfrm rot="0">
            <a:off x="9056246" y="2843565"/>
            <a:ext cx="7833617" cy="237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454">
                <a:solidFill>
                  <a:srgbClr val="00FF00"/>
                </a:solidFill>
                <a:latin typeface="Calibri (MS)"/>
                <a:ea typeface="Calibri (MS)"/>
                <a:cs typeface="Calibri (MS)"/>
                <a:sym typeface="Calibri (MS)"/>
              </a:rPr>
              <a:t># Exemplo de Processamento Python</a:t>
            </a:r>
          </a:p>
          <a:p>
            <a:pPr algn="l">
              <a:lnSpc>
                <a:spcPts val="2599"/>
              </a:lnSpc>
            </a:pPr>
            <a:r>
              <a:rPr lang="en-US" sz="1454">
                <a:solidFill>
                  <a:srgbClr val="00FF00"/>
                </a:solidFill>
                <a:latin typeface="Calibri (MS)"/>
                <a:ea typeface="Calibri (MS)"/>
                <a:cs typeface="Calibri (MS)"/>
                <a:sym typeface="Calibri (MS)"/>
              </a:rPr>
              <a:t> df['preco'] = df['preco_centavos'] / 100</a:t>
            </a:r>
          </a:p>
          <a:p>
            <a:pPr algn="l">
              <a:lnSpc>
                <a:spcPts val="2599"/>
              </a:lnSpc>
            </a:pPr>
            <a:r>
              <a:rPr lang="en-US" sz="1454">
                <a:solidFill>
                  <a:srgbClr val="00FF00"/>
                </a:solidFill>
                <a:latin typeface="Calibri (MS)"/>
                <a:ea typeface="Calibri (MS)"/>
                <a:cs typeface="Calibri (MS)"/>
                <a:sym typeface="Calibri (MS)"/>
              </a:rPr>
              <a:t> df = df[df['ticker'] == 'PETR4']</a:t>
            </a:r>
          </a:p>
          <a:p>
            <a:pPr algn="l">
              <a:lnSpc>
                <a:spcPts val="2599"/>
              </a:lnSpc>
            </a:pPr>
            <a:r>
              <a:rPr lang="en-US" sz="1454">
                <a:solidFill>
                  <a:srgbClr val="00FF00"/>
                </a:solidFill>
                <a:latin typeface="Calibri (MS)"/>
                <a:ea typeface="Calibri (MS)"/>
                <a:cs typeface="Calibri (MS)"/>
                <a:sym typeface="Calibri (MS)"/>
              </a:rPr>
              <a:t> df['data'] = pd.to_datetime(df['data_pregao'])</a:t>
            </a:r>
          </a:p>
          <a:p>
            <a:pPr algn="l">
              <a:lnSpc>
                <a:spcPts val="2599"/>
              </a:lnSpc>
            </a:pPr>
            <a:r>
              <a:rPr lang="en-US" sz="1454">
                <a:solidFill>
                  <a:srgbClr val="00FF00"/>
                </a:solidFill>
                <a:latin typeface="Calibri (MS)"/>
                <a:ea typeface="Calibri (MS)"/>
                <a:cs typeface="Calibri (MS)"/>
                <a:sym typeface="Calibri (MS)"/>
              </a:rPr>
              <a:t> df.set_index('data', inplace=True)</a:t>
            </a:r>
          </a:p>
          <a:p>
            <a:pPr algn="l">
              <a:lnSpc>
                <a:spcPts val="2599"/>
              </a:lnSpc>
            </a:pPr>
            <a:r>
              <a:rPr lang="en-US" sz="1454">
                <a:solidFill>
                  <a:srgbClr val="00FF00"/>
                </a:solidFill>
                <a:latin typeface="Calibri (MS)"/>
                <a:ea typeface="Calibri (MS)"/>
                <a:cs typeface="Calibri (MS)"/>
                <a:sym typeface="Calibri (MS)"/>
              </a:rPr>
              <a:t> print("Pipeline concluído: Dados normalizados.")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801100" y="5784875"/>
            <a:ext cx="8343900" cy="121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68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Diferente de planilhas prontas, o projeto utiliza o </a:t>
            </a:r>
            <a:r>
              <a:rPr lang="en-US" sz="1668" b="true">
                <a:solidFill>
                  <a:srgbClr val="333333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dado primário</a:t>
            </a:r>
            <a:r>
              <a:rPr lang="en-US" sz="1668">
                <a:solidFill>
                  <a:srgbClr val="333333"/>
                </a:solidFill>
                <a:latin typeface="Calibri (MS)"/>
                <a:ea typeface="Calibri (MS)"/>
                <a:cs typeface="Calibri (MS)"/>
                <a:sym typeface="Calibri (MS)"/>
              </a:rPr>
              <a:t> da bolsa, garantindo que a análise reflita a realidade exata do mercado financeiro brasileiro.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sted_file_psVM3Z_image.png"/>
          <p:cNvSpPr/>
          <p:nvPr/>
        </p:nvSpPr>
        <p:spPr>
          <a:xfrm flipH="false" flipV="false" rot="0">
            <a:off x="-71999" y="0"/>
            <a:ext cx="18287276" cy="10286638"/>
          </a:xfrm>
          <a:custGeom>
            <a:avLst/>
            <a:gdLst/>
            <a:ahLst/>
            <a:cxnLst/>
            <a:rect r="r" b="b" t="t" l="l"/>
            <a:pathLst>
              <a:path h="10286638" w="18287276">
                <a:moveTo>
                  <a:pt x="0" y="0"/>
                </a:moveTo>
                <a:lnTo>
                  <a:pt x="18287276" y="0"/>
                </a:lnTo>
                <a:lnTo>
                  <a:pt x="18287276" y="10286638"/>
                </a:lnTo>
                <a:lnTo>
                  <a:pt x="0" y="1028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8920077" y="3060002"/>
            <a:ext cx="7999924" cy="4500001"/>
          </a:xfrm>
          <a:custGeom>
            <a:avLst/>
            <a:gdLst/>
            <a:ahLst/>
            <a:cxnLst/>
            <a:rect r="r" b="b" t="t" l="l"/>
            <a:pathLst>
              <a:path h="4500001" w="7999924">
                <a:moveTo>
                  <a:pt x="0" y="0"/>
                </a:moveTo>
                <a:lnTo>
                  <a:pt x="7999923" y="0"/>
                </a:lnTo>
                <a:lnTo>
                  <a:pt x="7999923" y="4500000"/>
                </a:lnTo>
                <a:lnTo>
                  <a:pt x="0" y="450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75917" y="1397927"/>
            <a:ext cx="9481680" cy="956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b="true" sz="4859" spc="-2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Coleta e Preparação dos Dados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99363" y="3239995"/>
            <a:ext cx="8000638" cy="3925443"/>
            <a:chOff x="0" y="0"/>
            <a:chExt cx="10667517" cy="52339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67492" cy="5233924"/>
            </a:xfrm>
            <a:custGeom>
              <a:avLst/>
              <a:gdLst/>
              <a:ahLst/>
              <a:cxnLst/>
              <a:rect r="r" b="b" t="t" l="l"/>
              <a:pathLst>
                <a:path h="5233924" w="10667492">
                  <a:moveTo>
                    <a:pt x="0" y="0"/>
                  </a:moveTo>
                  <a:lnTo>
                    <a:pt x="10667492" y="0"/>
                  </a:lnTo>
                  <a:lnTo>
                    <a:pt x="10667492" y="5233924"/>
                  </a:lnTo>
                  <a:lnTo>
                    <a:pt x="0" y="5233924"/>
                  </a:lnTo>
                  <a:close/>
                </a:path>
              </a:pathLst>
            </a:custGeom>
            <a:solidFill>
              <a:srgbClr val="F5F5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14400" y="3299755"/>
            <a:ext cx="8000638" cy="113757"/>
            <a:chOff x="0" y="0"/>
            <a:chExt cx="10667517" cy="1516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67492" cy="151638"/>
            </a:xfrm>
            <a:custGeom>
              <a:avLst/>
              <a:gdLst/>
              <a:ahLst/>
              <a:cxnLst/>
              <a:rect r="r" b="b" t="t" l="l"/>
              <a:pathLst>
                <a:path h="151638" w="10667492">
                  <a:moveTo>
                    <a:pt x="0" y="0"/>
                  </a:moveTo>
                  <a:lnTo>
                    <a:pt x="10667492" y="0"/>
                  </a:lnTo>
                  <a:lnTo>
                    <a:pt x="10667492" y="151638"/>
                  </a:lnTo>
                  <a:lnTo>
                    <a:pt x="0" y="151638"/>
                  </a:lnTo>
                  <a:close/>
                </a:path>
              </a:pathLst>
            </a:custGeom>
            <a:solidFill>
              <a:srgbClr val="FF88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4445279" y="3223555"/>
            <a:ext cx="938155" cy="55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8"/>
              </a:lnSpc>
            </a:pPr>
            <a:r>
              <a:rPr lang="en-US" sz="2980" spc="-2">
                <a:solidFill>
                  <a:srgbClr val="0044CC"/>
                </a:solidFill>
                <a:latin typeface="Calibri (MS)"/>
                <a:ea typeface="Calibri (MS)"/>
                <a:cs typeface="Calibri (MS)"/>
                <a:sym typeface="Calibri (MS)"/>
              </a:rPr>
              <a:t>Petra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372962" y="3299755"/>
            <a:ext cx="513359" cy="513359"/>
            <a:chOff x="0" y="0"/>
            <a:chExt cx="684479" cy="6844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4530" cy="684530"/>
            </a:xfrm>
            <a:custGeom>
              <a:avLst/>
              <a:gdLst/>
              <a:ahLst/>
              <a:cxnLst/>
              <a:rect r="r" b="b" t="t" l="l"/>
              <a:pathLst>
                <a:path h="684530" w="684530">
                  <a:moveTo>
                    <a:pt x="0" y="0"/>
                  </a:moveTo>
                  <a:lnTo>
                    <a:pt x="684530" y="0"/>
                  </a:lnTo>
                  <a:lnTo>
                    <a:pt x="684530" y="684530"/>
                  </a:lnTo>
                  <a:lnTo>
                    <a:pt x="0" y="68453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9372962" y="3377517"/>
            <a:ext cx="513359" cy="357121"/>
            <a:chOff x="0" y="0"/>
            <a:chExt cx="684479" cy="4761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4480" cy="476160"/>
            </a:xfrm>
            <a:custGeom>
              <a:avLst/>
              <a:gdLst/>
              <a:ahLst/>
              <a:cxnLst/>
              <a:rect r="r" b="b" t="t" l="l"/>
              <a:pathLst>
                <a:path h="476160" w="684480">
                  <a:moveTo>
                    <a:pt x="0" y="0"/>
                  </a:moveTo>
                  <a:lnTo>
                    <a:pt x="684480" y="0"/>
                  </a:lnTo>
                  <a:lnTo>
                    <a:pt x="684480" y="476160"/>
                  </a:lnTo>
                  <a:lnTo>
                    <a:pt x="0" y="476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684479" cy="5523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00"/>
                </a:lnSpc>
              </a:pPr>
              <a:r>
                <a:rPr lang="en-US" sz="2100" spc="-2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01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201762" y="3214030"/>
            <a:ext cx="2544480" cy="46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b="true" sz="2180" spc="-1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Processamento B3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65035" y="3718855"/>
            <a:ext cx="4418638" cy="26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2"/>
              </a:lnSpc>
            </a:pPr>
            <a:r>
              <a:rPr lang="en-US" sz="1459" spc="-1">
                <a:solidFill>
                  <a:srgbClr val="666666"/>
                </a:solidFill>
                <a:latin typeface="Calibri (MS)"/>
                <a:ea typeface="Calibri (MS)"/>
                <a:cs typeface="Calibri (MS)"/>
                <a:sym typeface="Calibri (MS)"/>
              </a:rPr>
              <a:t>Leitura de arquivos oficiais e organização temporal.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372962" y="4199763"/>
            <a:ext cx="513359" cy="513359"/>
            <a:chOff x="0" y="0"/>
            <a:chExt cx="684479" cy="68447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84530" cy="684530"/>
            </a:xfrm>
            <a:custGeom>
              <a:avLst/>
              <a:gdLst/>
              <a:ahLst/>
              <a:cxnLst/>
              <a:rect r="r" b="b" t="t" l="l"/>
              <a:pathLst>
                <a:path h="684530" w="684530">
                  <a:moveTo>
                    <a:pt x="0" y="0"/>
                  </a:moveTo>
                  <a:lnTo>
                    <a:pt x="684530" y="0"/>
                  </a:lnTo>
                  <a:lnTo>
                    <a:pt x="684530" y="684530"/>
                  </a:lnTo>
                  <a:lnTo>
                    <a:pt x="0" y="68453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9372962" y="4277516"/>
            <a:ext cx="513359" cy="357121"/>
            <a:chOff x="0" y="0"/>
            <a:chExt cx="684479" cy="47616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84480" cy="476160"/>
            </a:xfrm>
            <a:custGeom>
              <a:avLst/>
              <a:gdLst/>
              <a:ahLst/>
              <a:cxnLst/>
              <a:rect r="r" b="b" t="t" l="l"/>
              <a:pathLst>
                <a:path h="476160" w="684480">
                  <a:moveTo>
                    <a:pt x="0" y="0"/>
                  </a:moveTo>
                  <a:lnTo>
                    <a:pt x="684480" y="0"/>
                  </a:lnTo>
                  <a:lnTo>
                    <a:pt x="684480" y="476160"/>
                  </a:lnTo>
                  <a:lnTo>
                    <a:pt x="0" y="476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684479" cy="5523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00"/>
                </a:lnSpc>
              </a:pPr>
              <a:r>
                <a:rPr lang="en-US" sz="2100" spc="-2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150719" y="4114038"/>
            <a:ext cx="1916640" cy="46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b="true" sz="2180" spc="-1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Normalização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19042" y="4618863"/>
            <a:ext cx="5580002" cy="26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2"/>
              </a:lnSpc>
            </a:pPr>
            <a:r>
              <a:rPr lang="en-US" sz="1459" spc="-1">
                <a:solidFill>
                  <a:srgbClr val="666666"/>
                </a:solidFill>
                <a:latin typeface="Calibri (MS)"/>
                <a:ea typeface="Calibri (MS)"/>
                <a:cs typeface="Calibri (MS)"/>
                <a:sym typeface="Calibri (MS)"/>
              </a:rPr>
              <a:t>Conversão de centavos para reais e filtragem de mercado à vista.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372962" y="5099761"/>
            <a:ext cx="513359" cy="513359"/>
            <a:chOff x="0" y="0"/>
            <a:chExt cx="684479" cy="68447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84530" cy="684530"/>
            </a:xfrm>
            <a:custGeom>
              <a:avLst/>
              <a:gdLst/>
              <a:ahLst/>
              <a:cxnLst/>
              <a:rect r="r" b="b" t="t" l="l"/>
              <a:pathLst>
                <a:path h="684530" w="684530">
                  <a:moveTo>
                    <a:pt x="0" y="0"/>
                  </a:moveTo>
                  <a:lnTo>
                    <a:pt x="684530" y="0"/>
                  </a:lnTo>
                  <a:lnTo>
                    <a:pt x="684530" y="684530"/>
                  </a:lnTo>
                  <a:lnTo>
                    <a:pt x="0" y="68453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9372962" y="5177523"/>
            <a:ext cx="513359" cy="357121"/>
            <a:chOff x="0" y="0"/>
            <a:chExt cx="684479" cy="47616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84480" cy="476160"/>
            </a:xfrm>
            <a:custGeom>
              <a:avLst/>
              <a:gdLst/>
              <a:ahLst/>
              <a:cxnLst/>
              <a:rect r="r" b="b" t="t" l="l"/>
              <a:pathLst>
                <a:path h="476160" w="684480">
                  <a:moveTo>
                    <a:pt x="0" y="0"/>
                  </a:moveTo>
                  <a:lnTo>
                    <a:pt x="684480" y="0"/>
                  </a:lnTo>
                  <a:lnTo>
                    <a:pt x="684480" y="476160"/>
                  </a:lnTo>
                  <a:lnTo>
                    <a:pt x="0" y="476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684479" cy="5523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00"/>
                </a:lnSpc>
              </a:pPr>
              <a:r>
                <a:rPr lang="en-US" sz="2100" spc="-2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03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1487598" y="5014036"/>
            <a:ext cx="1794243" cy="46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b="true" sz="2180" spc="-1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Estruturação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56396" y="5518861"/>
            <a:ext cx="4257361" cy="26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2"/>
              </a:lnSpc>
            </a:pPr>
            <a:r>
              <a:rPr lang="en-US" sz="1459" spc="-1">
                <a:solidFill>
                  <a:srgbClr val="666666"/>
                </a:solidFill>
                <a:latin typeface="Calibri (MS)"/>
                <a:ea typeface="Calibri (MS)"/>
                <a:cs typeface="Calibri (MS)"/>
                <a:sym typeface="Calibri (MS)"/>
              </a:rPr>
              <a:t>Criação de matrizes pivotadas de preço e volume.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0" y="9633604"/>
            <a:ext cx="18287276" cy="653044"/>
            <a:chOff x="0" y="0"/>
            <a:chExt cx="24383035" cy="87072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4382985" cy="870712"/>
            </a:xfrm>
            <a:custGeom>
              <a:avLst/>
              <a:gdLst/>
              <a:ahLst/>
              <a:cxnLst/>
              <a:rect r="r" b="b" t="t" l="l"/>
              <a:pathLst>
                <a:path h="870712" w="24382985">
                  <a:moveTo>
                    <a:pt x="0" y="0"/>
                  </a:moveTo>
                  <a:lnTo>
                    <a:pt x="24382985" y="0"/>
                  </a:lnTo>
                  <a:lnTo>
                    <a:pt x="24382985" y="870712"/>
                  </a:lnTo>
                  <a:lnTo>
                    <a:pt x="0" y="870712"/>
                  </a:lnTo>
                  <a:close/>
                </a:path>
              </a:pathLst>
            </a:custGeom>
            <a:solidFill>
              <a:srgbClr val="0044C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3" id="33"/>
          <p:cNvSpPr txBox="true"/>
          <p:nvPr/>
        </p:nvSpPr>
        <p:spPr>
          <a:xfrm rot="0">
            <a:off x="680399" y="9646653"/>
            <a:ext cx="17606877" cy="476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1678" spc="-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CRITICAL: DATA INTEGRITY IS THE FOUNDATION OF FINANCIAL ANALYTICS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914400" y="3413522"/>
            <a:ext cx="8045996" cy="3786483"/>
          </a:xfrm>
          <a:custGeom>
            <a:avLst/>
            <a:gdLst/>
            <a:ahLst/>
            <a:cxnLst/>
            <a:rect r="r" b="b" t="t" l="l"/>
            <a:pathLst>
              <a:path h="3786483" w="8045996">
                <a:moveTo>
                  <a:pt x="0" y="0"/>
                </a:moveTo>
                <a:lnTo>
                  <a:pt x="8045996" y="0"/>
                </a:lnTo>
                <a:lnTo>
                  <a:pt x="8045996" y="3786483"/>
                </a:lnTo>
                <a:lnTo>
                  <a:pt x="0" y="37864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49" t="0" r="-1849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sted_file_psVM3Z_image.png"/>
          <p:cNvSpPr/>
          <p:nvPr/>
        </p:nvSpPr>
        <p:spPr>
          <a:xfrm flipH="false" flipV="false" rot="0">
            <a:off x="724" y="-163792"/>
            <a:ext cx="18287276" cy="10286638"/>
          </a:xfrm>
          <a:custGeom>
            <a:avLst/>
            <a:gdLst/>
            <a:ahLst/>
            <a:cxnLst/>
            <a:rect r="r" b="b" t="t" l="l"/>
            <a:pathLst>
              <a:path h="10286638" w="18287276">
                <a:moveTo>
                  <a:pt x="0" y="0"/>
                </a:moveTo>
                <a:lnTo>
                  <a:pt x="18287276" y="0"/>
                </a:lnTo>
                <a:lnTo>
                  <a:pt x="18287276" y="10286638"/>
                </a:lnTo>
                <a:lnTo>
                  <a:pt x="0" y="1028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5598" y="2792735"/>
            <a:ext cx="8000638" cy="3925443"/>
            <a:chOff x="0" y="0"/>
            <a:chExt cx="10667517" cy="52339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667492" cy="5233924"/>
            </a:xfrm>
            <a:custGeom>
              <a:avLst/>
              <a:gdLst/>
              <a:ahLst/>
              <a:cxnLst/>
              <a:rect r="r" b="b" t="t" l="l"/>
              <a:pathLst>
                <a:path h="5233924" w="10667492">
                  <a:moveTo>
                    <a:pt x="0" y="0"/>
                  </a:moveTo>
                  <a:lnTo>
                    <a:pt x="10667492" y="0"/>
                  </a:lnTo>
                  <a:lnTo>
                    <a:pt x="10667492" y="5233924"/>
                  </a:lnTo>
                  <a:lnTo>
                    <a:pt x="0" y="5233924"/>
                  </a:lnTo>
                  <a:close/>
                </a:path>
              </a:pathLst>
            </a:custGeom>
            <a:blipFill>
              <a:blip r:embed="rId4"/>
              <a:stretch>
                <a:fillRect l="-4057" t="0" r="-405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633604"/>
            <a:ext cx="18287276" cy="653044"/>
            <a:chOff x="0" y="0"/>
            <a:chExt cx="24383035" cy="870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2985" cy="870712"/>
            </a:xfrm>
            <a:custGeom>
              <a:avLst/>
              <a:gdLst/>
              <a:ahLst/>
              <a:cxnLst/>
              <a:rect r="r" b="b" t="t" l="l"/>
              <a:pathLst>
                <a:path h="870712" w="24382985">
                  <a:moveTo>
                    <a:pt x="0" y="0"/>
                  </a:moveTo>
                  <a:lnTo>
                    <a:pt x="24382985" y="0"/>
                  </a:lnTo>
                  <a:lnTo>
                    <a:pt x="24382985" y="870712"/>
                  </a:lnTo>
                  <a:lnTo>
                    <a:pt x="0" y="870712"/>
                  </a:lnTo>
                  <a:close/>
                </a:path>
              </a:pathLst>
            </a:custGeom>
            <a:solidFill>
              <a:srgbClr val="0044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258662" y="2792735"/>
            <a:ext cx="8000638" cy="3925443"/>
            <a:chOff x="0" y="0"/>
            <a:chExt cx="10667517" cy="52339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67492" cy="5233924"/>
            </a:xfrm>
            <a:custGeom>
              <a:avLst/>
              <a:gdLst/>
              <a:ahLst/>
              <a:cxnLst/>
              <a:rect r="r" b="b" t="t" l="l"/>
              <a:pathLst>
                <a:path h="5233924" w="10667492">
                  <a:moveTo>
                    <a:pt x="0" y="0"/>
                  </a:moveTo>
                  <a:lnTo>
                    <a:pt x="10667492" y="0"/>
                  </a:lnTo>
                  <a:lnTo>
                    <a:pt x="10667492" y="5233924"/>
                  </a:lnTo>
                  <a:lnTo>
                    <a:pt x="0" y="5233924"/>
                  </a:lnTo>
                  <a:close/>
                </a:path>
              </a:pathLst>
            </a:custGeom>
            <a:blipFill>
              <a:blip r:embed="rId5"/>
              <a:stretch>
                <a:fillRect l="0" t="-2513" r="-42478" b="-14006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489560" y="7156328"/>
            <a:ext cx="2000539" cy="2000539"/>
          </a:xfrm>
          <a:custGeom>
            <a:avLst/>
            <a:gdLst/>
            <a:ahLst/>
            <a:cxnLst/>
            <a:rect r="r" b="b" t="t" l="l"/>
            <a:pathLst>
              <a:path h="2000539" w="2000539">
                <a:moveTo>
                  <a:pt x="0" y="0"/>
                </a:moveTo>
                <a:lnTo>
                  <a:pt x="2000539" y="0"/>
                </a:lnTo>
                <a:lnTo>
                  <a:pt x="2000539" y="2000538"/>
                </a:lnTo>
                <a:lnTo>
                  <a:pt x="0" y="2000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75917" y="1397927"/>
            <a:ext cx="9481680" cy="956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b="true" sz="4859" spc="-2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Coleta e Preparação dos Dados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0399" y="9646653"/>
            <a:ext cx="17606877" cy="476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1678" spc="-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CRITICAL: DATA INTEGRITY IS THE FOUNDATION OF FINANCIAL ANALYTICS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90099" y="7216736"/>
            <a:ext cx="11052313" cy="12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385" b="true">
                <a:solidFill>
                  <a:srgbClr val="FF6B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Link da B3</a:t>
            </a:r>
          </a:p>
          <a:p>
            <a:pPr algn="l">
              <a:lnSpc>
                <a:spcPts val="3199"/>
              </a:lnSpc>
            </a:pPr>
            <a:r>
              <a:rPr lang="en-US" sz="2386" b="true">
                <a:solidFill>
                  <a:srgbClr val="5CE1E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https://www.b3.com.br/pt_br/market-data-e-indices/servicos-de-dados/market-data/cotacoes/indices.htm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DAG_RoC0rrk</dc:identifier>
  <dcterms:modified xsi:type="dcterms:W3CDTF">2011-08-01T06:04:30Z</dcterms:modified>
  <cp:revision>1</cp:revision>
  <dc:title>Big_Data_Analytics_FECAP_v4.pptx</dc:title>
</cp:coreProperties>
</file>